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9906000" cy="6858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B3"/>
    <a:srgbClr val="D71920"/>
    <a:srgbClr val="F15A22"/>
    <a:srgbClr val="2DBDB6"/>
    <a:srgbClr val="4FC6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0" d="100"/>
          <a:sy n="110" d="100"/>
        </p:scale>
        <p:origin x="1380" y="10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microsoft.com/office/2007/relationships/hdphoto" Target="../media/hdphoto3.wdp"/><Relationship Id="rId11" Type="http://schemas.openxmlformats.org/officeDocument/2006/relationships/image" Target="../media/image12.png"/><Relationship Id="rId5" Type="http://schemas.openxmlformats.org/officeDocument/2006/relationships/image" Target="../media/image7.png"/><Relationship Id="rId10" Type="http://schemas.openxmlformats.org/officeDocument/2006/relationships/image" Target="../media/image11.png"/><Relationship Id="rId4" Type="http://schemas.microsoft.com/office/2007/relationships/hdphoto" Target="../media/hdphoto2.wdp"/><Relationship Id="rId9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/>
        </p:nvSpPr>
        <p:spPr>
          <a:xfrm>
            <a:off x="324243" y="465349"/>
            <a:ext cx="27412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Bahnschrift" pitchFamily="34" charset="0"/>
              </a:rPr>
              <a:t>Зачем подавать декларацию 3-НДФЛ?</a:t>
            </a:r>
            <a:endParaRPr lang="ru-RU" dirty="0">
              <a:latin typeface="Bahnschrift" pitchFamily="34" charset="0"/>
            </a:endParaRPr>
          </a:p>
        </p:txBody>
      </p:sp>
      <p:sp>
        <p:nvSpPr>
          <p:cNvPr id="24" name="Пятиугольник 23"/>
          <p:cNvSpPr/>
          <p:nvPr/>
        </p:nvSpPr>
        <p:spPr>
          <a:xfrm>
            <a:off x="3507562" y="5653935"/>
            <a:ext cx="2786138" cy="686432"/>
          </a:xfrm>
          <a:prstGeom prst="homePlate">
            <a:avLst>
              <a:gd name="adj" fmla="val 26411"/>
            </a:avLst>
          </a:prstGeom>
          <a:solidFill>
            <a:srgbClr val="4FC6E0">
              <a:alpha val="6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ятиугольник 10"/>
          <p:cNvSpPr/>
          <p:nvPr/>
        </p:nvSpPr>
        <p:spPr>
          <a:xfrm>
            <a:off x="3508239" y="4830264"/>
            <a:ext cx="2059604" cy="686432"/>
          </a:xfrm>
          <a:prstGeom prst="homePlate">
            <a:avLst>
              <a:gd name="adj" fmla="val 26411"/>
            </a:avLst>
          </a:prstGeom>
          <a:solidFill>
            <a:srgbClr val="2DBDB6">
              <a:alpha val="6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2387857">
            <a:off x="1778207" y="-67487"/>
            <a:ext cx="4015826" cy="1456842"/>
          </a:xfrm>
          <a:prstGeom prst="rect">
            <a:avLst/>
          </a:prstGeom>
          <a:solidFill>
            <a:srgbClr val="2DB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 rot="2273771">
            <a:off x="2459823" y="-673778"/>
            <a:ext cx="5735364" cy="2669427"/>
          </a:xfrm>
          <a:prstGeom prst="rect">
            <a:avLst/>
          </a:prstGeom>
          <a:solidFill>
            <a:srgbClr val="4FC6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40815">
            <a:off x="8579056" y="3136047"/>
            <a:ext cx="2122201" cy="1571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6" descr="C:\Users\PC\Desktop\3НДФЛ\Рисунок1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959" b="100000" l="10000" r="100000">
                        <a14:backgroundMark x1="23448" y1="27801" x2="23448" y2="27801"/>
                        <a14:backgroundMark x1="12069" y1="27939" x2="12069" y2="27939"/>
                        <a14:backgroundMark x1="14598" y1="19087" x2="14598" y2="19087"/>
                        <a14:backgroundMark x1="17011" y1="15629" x2="17011" y2="15629"/>
                        <a14:backgroundMark x1="41954" y1="13278" x2="41954" y2="13278"/>
                        <a14:backgroundMark x1="22184" y1="20332" x2="22184" y2="2033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430" t="-14265" r="68" b="375"/>
          <a:stretch/>
        </p:blipFill>
        <p:spPr bwMode="auto">
          <a:xfrm rot="21349579">
            <a:off x="5095330" y="-1462622"/>
            <a:ext cx="4295193" cy="5506839"/>
          </a:xfrm>
          <a:prstGeom prst="leftArrow">
            <a:avLst>
              <a:gd name="adj1" fmla="val 100000"/>
              <a:gd name="adj2" fmla="val 73639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Фигура, имеющая форму буквы L 4"/>
          <p:cNvSpPr/>
          <p:nvPr/>
        </p:nvSpPr>
        <p:spPr>
          <a:xfrm rot="2245474">
            <a:off x="7679973" y="-179802"/>
            <a:ext cx="3357386" cy="2575546"/>
          </a:xfrm>
          <a:prstGeom prst="corner">
            <a:avLst>
              <a:gd name="adj1" fmla="val 67899"/>
              <a:gd name="adj2" fmla="val 13605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3335" y="270724"/>
            <a:ext cx="1037687" cy="972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7753580" y="1243023"/>
            <a:ext cx="23422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Arial Narrow" panose="020B0606020202030204" pitchFamily="34" charset="0"/>
              </a:rPr>
              <a:t>УФНС России </a:t>
            </a:r>
          </a:p>
          <a:p>
            <a:pPr algn="ctr"/>
            <a:r>
              <a:rPr lang="ru-RU" sz="1400" dirty="0" smtClean="0">
                <a:latin typeface="Arial Narrow" panose="020B0606020202030204" pitchFamily="34" charset="0"/>
              </a:rPr>
              <a:t>по Липецкой области</a:t>
            </a:r>
            <a:endParaRPr lang="ru-RU" sz="1400" dirty="0">
              <a:latin typeface="Arial Narrow" panose="020B0606020202030204" pitchFamily="34" charset="0"/>
            </a:endParaRPr>
          </a:p>
        </p:txBody>
      </p:sp>
      <p:sp>
        <p:nvSpPr>
          <p:cNvPr id="7" name="Фигура, имеющая форму буквы L 6"/>
          <p:cNvSpPr/>
          <p:nvPr/>
        </p:nvSpPr>
        <p:spPr>
          <a:xfrm rot="2272400">
            <a:off x="7267590" y="704310"/>
            <a:ext cx="3894491" cy="1761356"/>
          </a:xfrm>
          <a:prstGeom prst="corner">
            <a:avLst>
              <a:gd name="adj1" fmla="val 5735"/>
              <a:gd name="adj2" fmla="val 7131"/>
            </a:avLst>
          </a:prstGeom>
          <a:solidFill>
            <a:srgbClr val="4FC6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324224" y="4008552"/>
            <a:ext cx="294419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u="sng" dirty="0">
                <a:latin typeface="Bahnschrift" pitchFamily="34" charset="0"/>
                <a:cs typeface="Arial" pitchFamily="34" charset="0"/>
              </a:rPr>
              <a:t>Мы всегда на </a:t>
            </a:r>
            <a:r>
              <a:rPr lang="ru-RU" u="sng" dirty="0" smtClean="0">
                <a:latin typeface="Bahnschrift" pitchFamily="34" charset="0"/>
                <a:cs typeface="Arial" pitchFamily="34" charset="0"/>
              </a:rPr>
              <a:t>связи…</a:t>
            </a:r>
            <a:endParaRPr lang="ru-RU" u="sng" dirty="0">
              <a:latin typeface="Bahnschrift" pitchFamily="34" charset="0"/>
              <a:cs typeface="Arial" pitchFamily="34" charset="0"/>
            </a:endParaRPr>
          </a:p>
        </p:txBody>
      </p:sp>
      <p:pic>
        <p:nvPicPr>
          <p:cNvPr id="1030" name="Picture 6" descr="C:\Users\PC\Downloads\ea71fe4172f04df79e652a067e4a1bc8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7130" y="4810941"/>
            <a:ext cx="726534" cy="726534"/>
          </a:xfrm>
          <a:prstGeom prst="rect">
            <a:avLst/>
          </a:prstGeom>
          <a:noFill/>
          <a:ln>
            <a:solidFill>
              <a:srgbClr val="2DBDB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3508239" y="4870365"/>
            <a:ext cx="21391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Сайт ФНС России –</a:t>
            </a:r>
            <a:r>
              <a:rPr lang="en-US" dirty="0"/>
              <a:t>www.nalog.gov.ru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495675" y="5661803"/>
            <a:ext cx="27861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Телефон горячей линии 8(800) 222-22-22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6842545" y="3870898"/>
            <a:ext cx="19779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042403"/>
            <a:r>
              <a:rPr lang="ru-RU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eiryo UI" pitchFamily="34" charset="-128"/>
                <a:ea typeface="Meiryo UI" pitchFamily="34" charset="-128"/>
                <a:cs typeface="Meiryo UI" pitchFamily="34" charset="-128"/>
              </a:rPr>
              <a:t>3-НДФЛ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850812" y="4225026"/>
            <a:ext cx="411163" cy="1331610"/>
          </a:xfrm>
          <a:prstGeom prst="rect">
            <a:avLst/>
          </a:prstGeom>
          <a:noFill/>
        </p:spPr>
        <p:txBody>
          <a:bodyPr wrap="square" lIns="99532" tIns="49766" rIns="99532" bIns="49766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2DBDB6"/>
                </a:solidFill>
                <a:latin typeface="Meiryo UI" pitchFamily="34" charset="-128"/>
                <a:ea typeface="Meiryo UI" pitchFamily="34" charset="-128"/>
                <a:cs typeface="Meiryo UI" pitchFamily="34" charset="-128"/>
              </a:rPr>
              <a:t>НДФЛ</a:t>
            </a:r>
            <a:endParaRPr lang="ru-RU" sz="2000" b="1" dirty="0">
              <a:solidFill>
                <a:srgbClr val="2DBDB6"/>
              </a:solidFill>
              <a:latin typeface="Meiryo UI" pitchFamily="34" charset="-128"/>
              <a:ea typeface="Meiryo UI" pitchFamily="34" charset="-128"/>
              <a:cs typeface="Meiryo UI" pitchFamily="34" charset="-128"/>
            </a:endParaRPr>
          </a:p>
        </p:txBody>
      </p:sp>
      <p:sp>
        <p:nvSpPr>
          <p:cNvPr id="28" name="TextBox 27"/>
          <p:cNvSpPr txBox="1"/>
          <p:nvPr/>
        </p:nvSpPr>
        <p:spPr>
          <a:xfrm rot="16200000">
            <a:off x="8301383" y="3090008"/>
            <a:ext cx="1739891" cy="4050029"/>
          </a:xfrm>
          <a:prstGeom prst="rect">
            <a:avLst/>
          </a:prstGeom>
          <a:noFill/>
        </p:spPr>
        <p:txBody>
          <a:bodyPr vert="eaVert" wrap="square" lIns="99532" tIns="49766" rIns="99532" bIns="49766" rtlCol="0">
            <a:spAutoFit/>
          </a:bodyPr>
          <a:lstStyle/>
          <a:p>
            <a:pPr>
              <a:lnSpc>
                <a:spcPts val="2300"/>
              </a:lnSpc>
            </a:pPr>
            <a:r>
              <a:rPr lang="ru-RU" sz="1600" b="1" dirty="0" err="1">
                <a:latin typeface="Meiryo UI" pitchFamily="34" charset="-128"/>
                <a:ea typeface="Meiryo UI" pitchFamily="34" charset="-128"/>
                <a:cs typeface="Meiryo UI" pitchFamily="34" charset="-128"/>
              </a:rPr>
              <a:t>адежно</a:t>
            </a:r>
            <a:endParaRPr lang="ru-RU" sz="1600" b="1" dirty="0">
              <a:latin typeface="Meiryo UI" pitchFamily="34" charset="-128"/>
              <a:ea typeface="Meiryo UI" pitchFamily="34" charset="-128"/>
              <a:cs typeface="Meiryo UI" pitchFamily="34" charset="-128"/>
            </a:endParaRPr>
          </a:p>
          <a:p>
            <a:pPr>
              <a:lnSpc>
                <a:spcPts val="2300"/>
              </a:lnSpc>
            </a:pPr>
            <a:r>
              <a:rPr lang="ru-RU" sz="1600" b="1" dirty="0" err="1">
                <a:latin typeface="Meiryo UI" pitchFamily="34" charset="-128"/>
                <a:ea typeface="Meiryo UI" pitchFamily="34" charset="-128"/>
                <a:cs typeface="Meiryo UI" pitchFamily="34" charset="-128"/>
              </a:rPr>
              <a:t>оступно</a:t>
            </a:r>
            <a:r>
              <a:rPr lang="ru-RU" sz="1600" b="1" dirty="0">
                <a:latin typeface="Meiryo UI" pitchFamily="34" charset="-128"/>
                <a:ea typeface="Meiryo UI" pitchFamily="34" charset="-128"/>
                <a:cs typeface="Meiryo UI" pitchFamily="34" charset="-128"/>
              </a:rPr>
              <a:t> </a:t>
            </a:r>
            <a:endParaRPr lang="ru-RU" sz="1600" b="1" dirty="0" smtClean="0">
              <a:latin typeface="Meiryo UI" pitchFamily="34" charset="-128"/>
              <a:ea typeface="Meiryo UI" pitchFamily="34" charset="-128"/>
              <a:cs typeface="Meiryo UI" pitchFamily="34" charset="-128"/>
            </a:endParaRPr>
          </a:p>
          <a:p>
            <a:pPr>
              <a:lnSpc>
                <a:spcPts val="2300"/>
              </a:lnSpc>
            </a:pPr>
            <a:r>
              <a:rPr lang="ru-RU" sz="1600" b="1" dirty="0" err="1" smtClean="0">
                <a:latin typeface="Meiryo UI" pitchFamily="34" charset="-128"/>
                <a:ea typeface="Meiryo UI" pitchFamily="34" charset="-128"/>
                <a:cs typeface="Meiryo UI" pitchFamily="34" charset="-128"/>
              </a:rPr>
              <a:t>ункционально</a:t>
            </a:r>
            <a:r>
              <a:rPr lang="ru-RU" sz="1600" b="1" dirty="0" smtClean="0">
                <a:latin typeface="Meiryo UI" pitchFamily="34" charset="-128"/>
                <a:ea typeface="Meiryo UI" pitchFamily="34" charset="-128"/>
                <a:cs typeface="Meiryo UI" pitchFamily="34" charset="-128"/>
              </a:rPr>
              <a:t> </a:t>
            </a:r>
            <a:endParaRPr lang="ru-RU" sz="1600" b="1" dirty="0">
              <a:latin typeface="Meiryo UI" pitchFamily="34" charset="-128"/>
              <a:ea typeface="Meiryo UI" pitchFamily="34" charset="-128"/>
              <a:cs typeface="Meiryo UI" pitchFamily="34" charset="-128"/>
            </a:endParaRPr>
          </a:p>
          <a:p>
            <a:pPr>
              <a:lnSpc>
                <a:spcPts val="2300"/>
              </a:lnSpc>
            </a:pPr>
            <a:r>
              <a:rPr lang="ru-RU" sz="1600" b="1" dirty="0" err="1">
                <a:latin typeface="Meiryo UI" pitchFamily="34" charset="-128"/>
                <a:ea typeface="Meiryo UI" pitchFamily="34" charset="-128"/>
                <a:cs typeface="Meiryo UI" pitchFamily="34" charset="-128"/>
              </a:rPr>
              <a:t>егко</a:t>
            </a:r>
            <a:endParaRPr lang="ru-RU" sz="1600" b="1" dirty="0">
              <a:latin typeface="Meiryo UI" pitchFamily="34" charset="-128"/>
              <a:ea typeface="Meiryo UI" pitchFamily="34" charset="-128"/>
              <a:cs typeface="Meiryo UI" pitchFamily="34" charset="-128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787942" y="5923313"/>
            <a:ext cx="28522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rgbClr val="2DBDB6"/>
                </a:solidFill>
                <a:latin typeface="Calibri Light" pitchFamily="34" charset="0"/>
                <a:ea typeface="Meiryo UI" pitchFamily="34" charset="-128"/>
                <a:cs typeface="Calibri Light" pitchFamily="34" charset="0"/>
              </a:rPr>
              <a:t>Узнайте о 3 </a:t>
            </a:r>
            <a:r>
              <a:rPr lang="ru-RU" sz="1600" b="1" dirty="0" smtClean="0">
                <a:solidFill>
                  <a:srgbClr val="2DBDB6"/>
                </a:solidFill>
                <a:latin typeface="Calibri Light" pitchFamily="34" charset="0"/>
                <a:ea typeface="Meiryo UI" pitchFamily="34" charset="-128"/>
                <a:cs typeface="Calibri Light" pitchFamily="34" charset="0"/>
              </a:rPr>
              <a:t>вариантах предоставления декларации</a:t>
            </a:r>
            <a:endParaRPr lang="ru-RU" sz="1600" b="1" dirty="0">
              <a:solidFill>
                <a:srgbClr val="2DBDB6"/>
              </a:solidFill>
              <a:latin typeface="Calibri Light" pitchFamily="34" charset="0"/>
              <a:ea typeface="Meiryo UI" pitchFamily="34" charset="-128"/>
              <a:cs typeface="Calibri Light" pitchFamily="34" charset="0"/>
            </a:endParaRPr>
          </a:p>
        </p:txBody>
      </p:sp>
      <p:sp>
        <p:nvSpPr>
          <p:cNvPr id="22" name="Нашивка 21"/>
          <p:cNvSpPr/>
          <p:nvPr/>
        </p:nvSpPr>
        <p:spPr>
          <a:xfrm>
            <a:off x="9531022" y="5877049"/>
            <a:ext cx="219075" cy="639148"/>
          </a:xfrm>
          <a:prstGeom prst="chevron">
            <a:avLst>
              <a:gd name="adj" fmla="val 84447"/>
            </a:avLst>
          </a:prstGeom>
          <a:solidFill>
            <a:srgbClr val="4FC6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2" name="Нашивка 31"/>
          <p:cNvSpPr/>
          <p:nvPr/>
        </p:nvSpPr>
        <p:spPr>
          <a:xfrm>
            <a:off x="9420931" y="5984969"/>
            <a:ext cx="162692" cy="461464"/>
          </a:xfrm>
          <a:prstGeom prst="chevron">
            <a:avLst>
              <a:gd name="adj" fmla="val 84447"/>
            </a:avLst>
          </a:prstGeom>
          <a:solidFill>
            <a:srgbClr val="2DB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56578" y="1290797"/>
            <a:ext cx="3067646" cy="2395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66B3"/>
                </a:solidFill>
                <a:latin typeface="Calibri Light" pitchFamily="34" charset="0"/>
                <a:cs typeface="Calibri Light" pitchFamily="34" charset="0"/>
              </a:rPr>
              <a:t>Для получения вычетов:</a:t>
            </a:r>
          </a:p>
          <a:p>
            <a:pPr>
              <a:lnSpc>
                <a:spcPts val="1400"/>
              </a:lnSpc>
            </a:pPr>
            <a:endParaRPr lang="ru-RU" b="1" dirty="0" smtClean="0">
              <a:latin typeface="Calibri Light" pitchFamily="34" charset="0"/>
              <a:cs typeface="Calibri Light" pitchFamily="34" charset="0"/>
            </a:endParaRPr>
          </a:p>
          <a:p>
            <a:pPr marL="285750" indent="-285750">
              <a:lnSpc>
                <a:spcPct val="150000"/>
              </a:lnSpc>
              <a:buClr>
                <a:srgbClr val="0066B3"/>
              </a:buClr>
              <a:buFont typeface="Wingdings" pitchFamily="2" charset="2"/>
              <a:buChar char="§"/>
            </a:pPr>
            <a:r>
              <a:rPr lang="ru-RU" sz="1600" dirty="0" smtClean="0">
                <a:latin typeface="Calibri Light" pitchFamily="34" charset="0"/>
                <a:cs typeface="Calibri Light" pitchFamily="34" charset="0"/>
              </a:rPr>
              <a:t>При покупке недвижимости</a:t>
            </a:r>
          </a:p>
          <a:p>
            <a:pPr marL="285750" indent="-285750">
              <a:lnSpc>
                <a:spcPct val="150000"/>
              </a:lnSpc>
              <a:buClr>
                <a:srgbClr val="0066B3"/>
              </a:buClr>
              <a:buFont typeface="Wingdings" pitchFamily="2" charset="2"/>
              <a:buChar char="§"/>
            </a:pPr>
            <a:r>
              <a:rPr lang="ru-RU" sz="1600" dirty="0" smtClean="0">
                <a:latin typeface="Calibri Light" pitchFamily="34" charset="0"/>
                <a:cs typeface="Calibri Light" pitchFamily="34" charset="0"/>
              </a:rPr>
              <a:t>При лечении и покупке медикаментов </a:t>
            </a:r>
          </a:p>
          <a:p>
            <a:pPr marL="285750" indent="-285750">
              <a:lnSpc>
                <a:spcPct val="150000"/>
              </a:lnSpc>
              <a:buClr>
                <a:srgbClr val="0066B3"/>
              </a:buClr>
              <a:buFont typeface="Wingdings" pitchFamily="2" charset="2"/>
              <a:buChar char="§"/>
            </a:pPr>
            <a:r>
              <a:rPr lang="ru-RU" sz="1600" dirty="0" smtClean="0">
                <a:latin typeface="Calibri Light" pitchFamily="34" charset="0"/>
                <a:cs typeface="Calibri Light" pitchFamily="34" charset="0"/>
              </a:rPr>
              <a:t>При оплате образования</a:t>
            </a:r>
          </a:p>
          <a:p>
            <a:pPr marL="285750" indent="-285750">
              <a:lnSpc>
                <a:spcPct val="150000"/>
              </a:lnSpc>
              <a:buClr>
                <a:srgbClr val="0066B3"/>
              </a:buClr>
              <a:buFont typeface="Wingdings" pitchFamily="2" charset="2"/>
              <a:buChar char="§"/>
            </a:pPr>
            <a:r>
              <a:rPr lang="ru-RU" sz="1600" dirty="0" smtClean="0">
                <a:latin typeface="Calibri Light" pitchFamily="34" charset="0"/>
                <a:cs typeface="Calibri Light" pitchFamily="34" charset="0"/>
              </a:rPr>
              <a:t>При инвестировании</a:t>
            </a:r>
            <a:endParaRPr lang="ru-RU" sz="1600" dirty="0">
              <a:latin typeface="Calibri Light" pitchFamily="34" charset="0"/>
              <a:cs typeface="Calibri Light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19300" y="3778565"/>
            <a:ext cx="3067646" cy="1559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00"/>
              </a:lnSpc>
            </a:pPr>
            <a:r>
              <a:rPr lang="ru-RU" b="1" dirty="0" smtClean="0">
                <a:solidFill>
                  <a:srgbClr val="0066B3"/>
                </a:solidFill>
                <a:latin typeface="Calibri Light" pitchFamily="34" charset="0"/>
                <a:cs typeface="Calibri Light" pitchFamily="34" charset="0"/>
              </a:rPr>
              <a:t>Заявить о доходе:</a:t>
            </a:r>
          </a:p>
          <a:p>
            <a:pPr>
              <a:lnSpc>
                <a:spcPts val="1400"/>
              </a:lnSpc>
            </a:pPr>
            <a:endParaRPr lang="ru-RU" dirty="0" smtClean="0"/>
          </a:p>
          <a:p>
            <a:pPr marL="285750" indent="-285750">
              <a:lnSpc>
                <a:spcPct val="150000"/>
              </a:lnSpc>
              <a:buClr>
                <a:srgbClr val="0066B3"/>
              </a:buClr>
              <a:buFont typeface="Wingdings" pitchFamily="2" charset="2"/>
              <a:buChar char="§"/>
            </a:pPr>
            <a:r>
              <a:rPr lang="ru-RU" sz="1600" dirty="0" smtClean="0">
                <a:latin typeface="Calibri Light" pitchFamily="34" charset="0"/>
                <a:cs typeface="Calibri Light" pitchFamily="34" charset="0"/>
              </a:rPr>
              <a:t>При сдаче жилья в аренду </a:t>
            </a:r>
          </a:p>
          <a:p>
            <a:pPr marL="285750" indent="-285750">
              <a:lnSpc>
                <a:spcPct val="150000"/>
              </a:lnSpc>
              <a:buClr>
                <a:srgbClr val="0066B3"/>
              </a:buClr>
              <a:buFont typeface="Wingdings" pitchFamily="2" charset="2"/>
              <a:buChar char="§"/>
            </a:pPr>
            <a:r>
              <a:rPr lang="ru-RU" sz="1600" dirty="0" smtClean="0">
                <a:latin typeface="Calibri Light" pitchFamily="34" charset="0"/>
                <a:cs typeface="Calibri Light" pitchFamily="34" charset="0"/>
              </a:rPr>
              <a:t>При продаже имущества </a:t>
            </a:r>
          </a:p>
          <a:p>
            <a:pPr marL="285750" indent="-285750">
              <a:lnSpc>
                <a:spcPct val="150000"/>
              </a:lnSpc>
              <a:buClr>
                <a:srgbClr val="0066B3"/>
              </a:buClr>
              <a:buFont typeface="Wingdings" pitchFamily="2" charset="2"/>
              <a:buChar char="§"/>
            </a:pPr>
            <a:r>
              <a:rPr lang="ru-RU" sz="1600" dirty="0" smtClean="0">
                <a:latin typeface="Calibri Light" pitchFamily="34" charset="0"/>
                <a:cs typeface="Calibri Light" pitchFamily="34" charset="0"/>
              </a:rPr>
              <a:t>При выигрыше в лотерею</a:t>
            </a:r>
            <a:r>
              <a:rPr lang="ru-RU" sz="1600" dirty="0" smtClean="0"/>
              <a:t> </a:t>
            </a:r>
            <a:endParaRPr lang="ru-RU" sz="1600" dirty="0"/>
          </a:p>
        </p:txBody>
      </p:sp>
      <p:sp>
        <p:nvSpPr>
          <p:cNvPr id="30" name="Прямоугольник 29"/>
          <p:cNvSpPr/>
          <p:nvPr/>
        </p:nvSpPr>
        <p:spPr>
          <a:xfrm rot="2731812">
            <a:off x="-172668" y="6056181"/>
            <a:ext cx="2074688" cy="1427917"/>
          </a:xfrm>
          <a:prstGeom prst="rect">
            <a:avLst/>
          </a:prstGeom>
          <a:solidFill>
            <a:srgbClr val="2DB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 rot="2720115">
            <a:off x="461008" y="6209662"/>
            <a:ext cx="1881451" cy="1559308"/>
          </a:xfrm>
          <a:prstGeom prst="rect">
            <a:avLst/>
          </a:prstGeom>
          <a:solidFill>
            <a:srgbClr val="4FC6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6358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Прямоугольник 65"/>
          <p:cNvSpPr/>
          <p:nvPr/>
        </p:nvSpPr>
        <p:spPr>
          <a:xfrm rot="12822321">
            <a:off x="-1017288" y="921101"/>
            <a:ext cx="1881451" cy="3415053"/>
          </a:xfrm>
          <a:prstGeom prst="rect">
            <a:avLst/>
          </a:prstGeom>
          <a:solidFill>
            <a:srgbClr val="4FC6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Прямоугольник 66"/>
          <p:cNvSpPr/>
          <p:nvPr/>
        </p:nvSpPr>
        <p:spPr>
          <a:xfrm rot="12048110">
            <a:off x="-1211508" y="115500"/>
            <a:ext cx="2074688" cy="3127292"/>
          </a:xfrm>
          <a:prstGeom prst="rect">
            <a:avLst/>
          </a:prstGeom>
          <a:solidFill>
            <a:srgbClr val="2DB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40" name="Прямоугольник 1039"/>
          <p:cNvSpPr/>
          <p:nvPr/>
        </p:nvSpPr>
        <p:spPr>
          <a:xfrm>
            <a:off x="153881" y="1817943"/>
            <a:ext cx="3318501" cy="4939814"/>
          </a:xfrm>
          <a:prstGeom prst="rect">
            <a:avLst/>
          </a:prstGeom>
          <a:gradFill>
            <a:gsLst>
              <a:gs pos="0">
                <a:schemeClr val="bg1">
                  <a:lumMod val="92000"/>
                  <a:lumOff val="8000"/>
                  <a:alpha val="72000"/>
                </a:schemeClr>
              </a:gs>
              <a:gs pos="55350">
                <a:srgbClr val="C5D3EE">
                  <a:alpha val="0"/>
                </a:srgbClr>
              </a:gs>
              <a:gs pos="50000">
                <a:schemeClr val="accent1">
                  <a:tint val="44500"/>
                  <a:satMod val="160000"/>
                  <a:alpha val="1400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0"/>
          </a:gradFill>
          <a:effectLst>
            <a:softEdge rad="63500"/>
          </a:effectLst>
        </p:spPr>
        <p:txBody>
          <a:bodyPr wrap="square">
            <a:spAutoFit/>
          </a:bodyPr>
          <a:lstStyle/>
          <a:p>
            <a:r>
              <a:rPr lang="ru-RU" sz="1200" b="1" u="sng" dirty="0">
                <a:solidFill>
                  <a:srgbClr val="0066B3"/>
                </a:solidFill>
                <a:latin typeface="Calibri Light" pitchFamily="34" charset="0"/>
                <a:cs typeface="Calibri Light" pitchFamily="34" charset="0"/>
              </a:rPr>
              <a:t>Шаг 1. Получить доступ к Личному </a:t>
            </a:r>
            <a:r>
              <a:rPr lang="ru-RU" sz="1200" b="1" u="sng" dirty="0" smtClean="0">
                <a:solidFill>
                  <a:srgbClr val="0066B3"/>
                </a:solidFill>
                <a:latin typeface="Calibri Light" pitchFamily="34" charset="0"/>
                <a:cs typeface="Calibri Light" pitchFamily="34" charset="0"/>
              </a:rPr>
              <a:t>кабинету:</a:t>
            </a:r>
            <a:endParaRPr lang="ru-RU" sz="1200" u="sng" dirty="0">
              <a:solidFill>
                <a:srgbClr val="0066B3"/>
              </a:solidFill>
              <a:latin typeface="Calibri Light" pitchFamily="34" charset="0"/>
              <a:cs typeface="Calibri Light" pitchFamily="34" charset="0"/>
            </a:endParaRPr>
          </a:p>
          <a:p>
            <a:pPr marL="171450" indent="-171450">
              <a:buClr>
                <a:srgbClr val="0066B3"/>
              </a:buClr>
              <a:buFont typeface="Wingdings" pitchFamily="2" charset="2"/>
              <a:buChar char="§"/>
            </a:pPr>
            <a:r>
              <a:rPr lang="ru-RU" sz="1200" dirty="0" smtClean="0">
                <a:latin typeface="Calibri Light" pitchFamily="34" charset="0"/>
                <a:cs typeface="Calibri Light" pitchFamily="34" charset="0"/>
              </a:rPr>
              <a:t>указав </a:t>
            </a:r>
            <a:r>
              <a:rPr lang="ru-RU" sz="1200" dirty="0">
                <a:latin typeface="Calibri Light" pitchFamily="34" charset="0"/>
                <a:cs typeface="Calibri Light" pitchFamily="34" charset="0"/>
              </a:rPr>
              <a:t>ИНН и пароль. Пароль для входа в Личный кабинет можно получить, придя в </a:t>
            </a:r>
            <a:r>
              <a:rPr lang="ru-RU" sz="1200" dirty="0" smtClean="0">
                <a:latin typeface="Calibri Light" pitchFamily="34" charset="0"/>
                <a:cs typeface="Calibri Light" pitchFamily="34" charset="0"/>
              </a:rPr>
              <a:t>налоговый орган или МФЦ.</a:t>
            </a:r>
            <a:endParaRPr lang="ru-RU" sz="1200" dirty="0">
              <a:latin typeface="Calibri Light" pitchFamily="34" charset="0"/>
              <a:cs typeface="Calibri Light" pitchFamily="34" charset="0"/>
            </a:endParaRPr>
          </a:p>
          <a:p>
            <a:pPr marL="171450" indent="-171450">
              <a:buClr>
                <a:srgbClr val="0066B3"/>
              </a:buClr>
              <a:buFont typeface="Wingdings" pitchFamily="2" charset="2"/>
              <a:buChar char="§"/>
            </a:pPr>
            <a:r>
              <a:rPr lang="ru-RU" sz="1200" dirty="0">
                <a:latin typeface="Calibri Light" pitchFamily="34" charset="0"/>
                <a:cs typeface="Calibri Light" pitchFamily="34" charset="0"/>
              </a:rPr>
              <a:t>через подтверждённую учетную запись портала </a:t>
            </a:r>
            <a:r>
              <a:rPr lang="ru-RU" sz="1200" dirty="0" err="1">
                <a:latin typeface="Calibri Light" pitchFamily="34" charset="0"/>
                <a:cs typeface="Calibri Light" pitchFamily="34" charset="0"/>
              </a:rPr>
              <a:t>Госуслуг</a:t>
            </a:r>
            <a:r>
              <a:rPr lang="ru-RU" sz="1200" dirty="0">
                <a:latin typeface="Calibri Light" pitchFamily="34" charset="0"/>
                <a:cs typeface="Calibri Light" pitchFamily="34" charset="0"/>
              </a:rPr>
              <a:t>. </a:t>
            </a:r>
            <a:endParaRPr lang="ru-RU" sz="1200" dirty="0" smtClean="0">
              <a:latin typeface="Calibri Light" pitchFamily="34" charset="0"/>
              <a:cs typeface="Calibri Light" pitchFamily="34" charset="0"/>
            </a:endParaRPr>
          </a:p>
          <a:p>
            <a:pPr>
              <a:buClr>
                <a:srgbClr val="0066B3"/>
              </a:buClr>
            </a:pPr>
            <a:r>
              <a:rPr lang="ru-RU" sz="1200" b="1" u="sng" dirty="0">
                <a:solidFill>
                  <a:srgbClr val="0066B3"/>
                </a:solidFill>
                <a:latin typeface="Calibri Light" pitchFamily="34" charset="0"/>
                <a:cs typeface="Calibri Light" pitchFamily="34" charset="0"/>
              </a:rPr>
              <a:t>Шаг 2. Заполнить </a:t>
            </a:r>
            <a:r>
              <a:rPr lang="ru-RU" sz="1200" b="1" u="sng" dirty="0" smtClean="0">
                <a:solidFill>
                  <a:srgbClr val="0066B3"/>
                </a:solidFill>
                <a:latin typeface="Calibri Light" pitchFamily="34" charset="0"/>
                <a:cs typeface="Calibri Light" pitchFamily="34" charset="0"/>
              </a:rPr>
              <a:t>данные</a:t>
            </a:r>
          </a:p>
          <a:p>
            <a:pPr>
              <a:lnSpc>
                <a:spcPts val="600"/>
              </a:lnSpc>
              <a:buClr>
                <a:srgbClr val="0066B3"/>
              </a:buClr>
            </a:pPr>
            <a:endParaRPr lang="ru-RU" sz="1200" dirty="0">
              <a:solidFill>
                <a:srgbClr val="0066B3"/>
              </a:solidFill>
              <a:latin typeface="Calibri Light" pitchFamily="34" charset="0"/>
              <a:cs typeface="Calibri Light" pitchFamily="34" charset="0"/>
            </a:endParaRPr>
          </a:p>
          <a:p>
            <a:pPr>
              <a:buClr>
                <a:srgbClr val="0066B3"/>
              </a:buClr>
            </a:pPr>
            <a:r>
              <a:rPr lang="ru-RU" sz="1200" dirty="0" smtClean="0">
                <a:latin typeface="Calibri Light" pitchFamily="34" charset="0"/>
                <a:cs typeface="Calibri Light" pitchFamily="34" charset="0"/>
              </a:rPr>
              <a:t>Пройти </a:t>
            </a:r>
            <a:r>
              <a:rPr lang="ru-RU" sz="1200" dirty="0">
                <a:latin typeface="Calibri Light" pitchFamily="34" charset="0"/>
                <a:cs typeface="Calibri Light" pitchFamily="34" charset="0"/>
              </a:rPr>
              <a:t>на вкладку с заполнением декларации </a:t>
            </a:r>
            <a:r>
              <a:rPr lang="ru-RU" sz="1200" dirty="0" smtClean="0">
                <a:latin typeface="Calibri Light" pitchFamily="34" charset="0"/>
                <a:cs typeface="Calibri Light" pitchFamily="34" charset="0"/>
              </a:rPr>
              <a:t>3-НДФЛ: </a:t>
            </a:r>
            <a:r>
              <a:rPr lang="ru-RU" sz="1200" b="1" dirty="0" smtClean="0">
                <a:latin typeface="Calibri Light" pitchFamily="34" charset="0"/>
                <a:cs typeface="Calibri Light" pitchFamily="34" charset="0"/>
              </a:rPr>
              <a:t>«Жизненные </a:t>
            </a:r>
            <a:r>
              <a:rPr lang="ru-RU" sz="1200" b="1" dirty="0">
                <a:latin typeface="Calibri Light" pitchFamily="34" charset="0"/>
                <a:cs typeface="Calibri Light" pitchFamily="34" charset="0"/>
              </a:rPr>
              <a:t>ситуации»</a:t>
            </a:r>
            <a:r>
              <a:rPr lang="ru-RU" sz="1200" dirty="0">
                <a:latin typeface="Calibri Light" pitchFamily="34" charset="0"/>
                <a:cs typeface="Calibri Light" pitchFamily="34" charset="0"/>
              </a:rPr>
              <a:t> </a:t>
            </a:r>
            <a:r>
              <a:rPr lang="ru-RU" sz="1200" dirty="0" smtClean="0">
                <a:latin typeface="Calibri Light" pitchFamily="34" charset="0"/>
                <a:cs typeface="Calibri Light" pitchFamily="34" charset="0"/>
              </a:rPr>
              <a:t>     </a:t>
            </a:r>
            <a:r>
              <a:rPr lang="ru-RU" sz="1200" b="1" dirty="0" smtClean="0">
                <a:latin typeface="Calibri Light" pitchFamily="34" charset="0"/>
                <a:cs typeface="Calibri Light" pitchFamily="34" charset="0"/>
              </a:rPr>
              <a:t>«</a:t>
            </a:r>
            <a:r>
              <a:rPr lang="ru-RU" sz="1200" b="1" dirty="0">
                <a:latin typeface="Calibri Light" pitchFamily="34" charset="0"/>
                <a:cs typeface="Calibri Light" pitchFamily="34" charset="0"/>
              </a:rPr>
              <a:t>Подать декларацию 3-НДФЛ» </a:t>
            </a:r>
            <a:r>
              <a:rPr lang="ru-RU" sz="1200" b="1" dirty="0" smtClean="0">
                <a:latin typeface="Calibri Light" pitchFamily="34" charset="0"/>
                <a:cs typeface="Calibri Light" pitchFamily="34" charset="0"/>
              </a:rPr>
              <a:t>     «</a:t>
            </a:r>
            <a:r>
              <a:rPr lang="ru-RU" sz="1200" b="1" dirty="0">
                <a:latin typeface="Calibri Light" pitchFamily="34" charset="0"/>
                <a:cs typeface="Calibri Light" pitchFamily="34" charset="0"/>
              </a:rPr>
              <a:t>Заполнить </a:t>
            </a:r>
            <a:r>
              <a:rPr lang="ru-RU" sz="1200" b="1" dirty="0" smtClean="0">
                <a:latin typeface="Calibri Light" pitchFamily="34" charset="0"/>
                <a:cs typeface="Calibri Light" pitchFamily="34" charset="0"/>
              </a:rPr>
              <a:t>онлайн»</a:t>
            </a:r>
            <a:r>
              <a:rPr lang="ru-RU" sz="1200" dirty="0">
                <a:latin typeface="Calibri Light" pitchFamily="34" charset="0"/>
                <a:cs typeface="Calibri Light" pitchFamily="34" charset="0"/>
              </a:rPr>
              <a:t> </a:t>
            </a:r>
            <a:endParaRPr lang="ru-RU" sz="1200" dirty="0" smtClean="0">
              <a:latin typeface="Calibri Light" pitchFamily="34" charset="0"/>
              <a:cs typeface="Calibri Light" pitchFamily="34" charset="0"/>
            </a:endParaRPr>
          </a:p>
          <a:p>
            <a:pPr>
              <a:lnSpc>
                <a:spcPts val="600"/>
              </a:lnSpc>
              <a:buClr>
                <a:srgbClr val="0066B3"/>
              </a:buClr>
            </a:pPr>
            <a:endParaRPr lang="ru-RU" sz="1200" dirty="0">
              <a:latin typeface="Calibri Light" pitchFamily="34" charset="0"/>
              <a:cs typeface="Calibri Light" pitchFamily="34" charset="0"/>
            </a:endParaRPr>
          </a:p>
          <a:p>
            <a:pPr>
              <a:buClr>
                <a:srgbClr val="0066B3"/>
              </a:buClr>
            </a:pPr>
            <a:r>
              <a:rPr lang="ru-RU" sz="1200" dirty="0" smtClean="0">
                <a:latin typeface="Calibri Light" pitchFamily="34" charset="0"/>
                <a:cs typeface="Calibri Light" pitchFamily="34" charset="0"/>
              </a:rPr>
              <a:t>Затем </a:t>
            </a:r>
            <a:r>
              <a:rPr lang="ru-RU" sz="1200" dirty="0">
                <a:latin typeface="Calibri Light" pitchFamily="34" charset="0"/>
                <a:cs typeface="Calibri Light" pitchFamily="34" charset="0"/>
              </a:rPr>
              <a:t>понадобится получить электронную </a:t>
            </a:r>
            <a:r>
              <a:rPr lang="ru-RU" sz="1200" dirty="0" smtClean="0">
                <a:latin typeface="Calibri Light" pitchFamily="34" charset="0"/>
                <a:cs typeface="Calibri Light" pitchFamily="34" charset="0"/>
              </a:rPr>
              <a:t>подпись: в вкладке </a:t>
            </a:r>
            <a:r>
              <a:rPr lang="ru-RU" sz="1200" b="1" dirty="0">
                <a:latin typeface="Calibri Light" pitchFamily="34" charset="0"/>
                <a:cs typeface="Calibri Light" pitchFamily="34" charset="0"/>
              </a:rPr>
              <a:t>Профиль</a:t>
            </a:r>
            <a:r>
              <a:rPr lang="ru-RU" sz="1200" dirty="0">
                <a:latin typeface="Calibri Light" pitchFamily="34" charset="0"/>
                <a:cs typeface="Calibri Light" pitchFamily="34" charset="0"/>
              </a:rPr>
              <a:t>  </a:t>
            </a:r>
            <a:r>
              <a:rPr lang="ru-RU" sz="1200" dirty="0" smtClean="0">
                <a:latin typeface="Calibri Light" pitchFamily="34" charset="0"/>
                <a:cs typeface="Calibri Light" pitchFamily="34" charset="0"/>
              </a:rPr>
              <a:t>      </a:t>
            </a:r>
            <a:r>
              <a:rPr lang="ru-RU" sz="1200" b="1" dirty="0" smtClean="0">
                <a:latin typeface="Calibri Light" pitchFamily="34" charset="0"/>
                <a:cs typeface="Calibri Light" pitchFamily="34" charset="0"/>
              </a:rPr>
              <a:t>Получить </a:t>
            </a:r>
            <a:r>
              <a:rPr lang="ru-RU" sz="1200" b="1" dirty="0">
                <a:latin typeface="Calibri Light" pitchFamily="34" charset="0"/>
                <a:cs typeface="Calibri Light" pitchFamily="34" charset="0"/>
              </a:rPr>
              <a:t>ЭП</a:t>
            </a:r>
            <a:r>
              <a:rPr lang="ru-RU" sz="1200" dirty="0">
                <a:latin typeface="Calibri Light" pitchFamily="34" charset="0"/>
                <a:cs typeface="Calibri Light" pitchFamily="34" charset="0"/>
              </a:rPr>
              <a:t>.</a:t>
            </a:r>
          </a:p>
          <a:p>
            <a:r>
              <a:rPr lang="ru-RU" sz="1200" b="1" u="sng" dirty="0" smtClean="0">
                <a:solidFill>
                  <a:srgbClr val="0066B3"/>
                </a:solidFill>
                <a:latin typeface="Calibri Light" pitchFamily="34" charset="0"/>
                <a:cs typeface="Calibri Light" pitchFamily="34" charset="0"/>
              </a:rPr>
              <a:t>Шаг </a:t>
            </a:r>
            <a:r>
              <a:rPr lang="ru-RU" sz="1200" b="1" u="sng" dirty="0">
                <a:solidFill>
                  <a:srgbClr val="0066B3"/>
                </a:solidFill>
                <a:latin typeface="Calibri Light" pitchFamily="34" charset="0"/>
                <a:cs typeface="Calibri Light" pitchFamily="34" charset="0"/>
              </a:rPr>
              <a:t>3</a:t>
            </a:r>
            <a:r>
              <a:rPr lang="ru-RU" sz="1200" b="1" u="sng" dirty="0" smtClean="0">
                <a:solidFill>
                  <a:srgbClr val="0066B3"/>
                </a:solidFill>
                <a:latin typeface="Calibri Light" pitchFamily="34" charset="0"/>
                <a:cs typeface="Calibri Light" pitchFamily="34" charset="0"/>
              </a:rPr>
              <a:t>. </a:t>
            </a:r>
            <a:r>
              <a:rPr lang="ru-RU" sz="1200" b="1" u="sng" dirty="0">
                <a:solidFill>
                  <a:srgbClr val="0066B3"/>
                </a:solidFill>
                <a:latin typeface="Calibri Light" pitchFamily="34" charset="0"/>
                <a:cs typeface="Calibri Light" pitchFamily="34" charset="0"/>
              </a:rPr>
              <a:t>Заполнить данные</a:t>
            </a:r>
            <a:endParaRPr lang="ru-RU" sz="1200" u="sng" dirty="0">
              <a:solidFill>
                <a:srgbClr val="0066B3"/>
              </a:solidFill>
              <a:latin typeface="Calibri Light" pitchFamily="34" charset="0"/>
              <a:cs typeface="Calibri Light" pitchFamily="34" charset="0"/>
            </a:endParaRPr>
          </a:p>
          <a:p>
            <a:r>
              <a:rPr lang="ru-RU" sz="1200" dirty="0" smtClean="0">
                <a:latin typeface="Calibri Light" pitchFamily="34" charset="0"/>
                <a:cs typeface="Calibri Light" pitchFamily="34" charset="0"/>
              </a:rPr>
              <a:t>Откройте </a:t>
            </a:r>
            <a:r>
              <a:rPr lang="ru-RU" sz="1200" dirty="0">
                <a:latin typeface="Calibri Light" pitchFamily="34" charset="0"/>
                <a:cs typeface="Calibri Light" pitchFamily="34" charset="0"/>
              </a:rPr>
              <a:t>меню для заполнения декларации </a:t>
            </a:r>
            <a:r>
              <a:rPr lang="ru-RU" sz="1200" dirty="0" smtClean="0">
                <a:latin typeface="Calibri Light" pitchFamily="34" charset="0"/>
                <a:cs typeface="Calibri Light" pitchFamily="34" charset="0"/>
              </a:rPr>
              <a:t>онлайн. </a:t>
            </a:r>
          </a:p>
          <a:p>
            <a:r>
              <a:rPr lang="ru-RU" sz="1200" b="1" u="sng" dirty="0" smtClean="0">
                <a:solidFill>
                  <a:srgbClr val="0066B3"/>
                </a:solidFill>
                <a:latin typeface="Calibri Light" pitchFamily="34" charset="0"/>
                <a:cs typeface="Calibri Light" pitchFamily="34" charset="0"/>
              </a:rPr>
              <a:t>Шаг </a:t>
            </a:r>
            <a:r>
              <a:rPr lang="ru-RU" sz="1200" b="1" u="sng" dirty="0">
                <a:solidFill>
                  <a:srgbClr val="0066B3"/>
                </a:solidFill>
                <a:latin typeface="Calibri Light" pitchFamily="34" charset="0"/>
                <a:cs typeface="Calibri Light" pitchFamily="34" charset="0"/>
              </a:rPr>
              <a:t>4</a:t>
            </a:r>
            <a:r>
              <a:rPr lang="ru-RU" sz="1200" b="1" u="sng" dirty="0" smtClean="0">
                <a:solidFill>
                  <a:srgbClr val="0066B3"/>
                </a:solidFill>
                <a:latin typeface="Calibri Light" pitchFamily="34" charset="0"/>
                <a:cs typeface="Calibri Light" pitchFamily="34" charset="0"/>
              </a:rPr>
              <a:t>. </a:t>
            </a:r>
            <a:r>
              <a:rPr lang="ru-RU" sz="1200" b="1" u="sng" dirty="0">
                <a:solidFill>
                  <a:srgbClr val="0066B3"/>
                </a:solidFill>
                <a:latin typeface="Calibri Light" pitchFamily="34" charset="0"/>
                <a:cs typeface="Calibri Light" pitchFamily="34" charset="0"/>
              </a:rPr>
              <a:t>Указать </a:t>
            </a:r>
            <a:r>
              <a:rPr lang="ru-RU" sz="1200" b="1" u="sng" dirty="0" smtClean="0">
                <a:solidFill>
                  <a:srgbClr val="0066B3"/>
                </a:solidFill>
                <a:latin typeface="Calibri Light" pitchFamily="34" charset="0"/>
                <a:cs typeface="Calibri Light" pitchFamily="34" charset="0"/>
              </a:rPr>
              <a:t>доходы</a:t>
            </a:r>
          </a:p>
          <a:p>
            <a:pPr>
              <a:lnSpc>
                <a:spcPts val="600"/>
              </a:lnSpc>
            </a:pPr>
            <a:endParaRPr lang="ru-RU" sz="1200" u="sng" dirty="0">
              <a:solidFill>
                <a:srgbClr val="0066B3"/>
              </a:solidFill>
              <a:latin typeface="Calibri Light" pitchFamily="34" charset="0"/>
              <a:cs typeface="Calibri Light" pitchFamily="34" charset="0"/>
            </a:endParaRPr>
          </a:p>
          <a:p>
            <a:r>
              <a:rPr lang="ru-RU" sz="1200" dirty="0">
                <a:latin typeface="Calibri Light" pitchFamily="34" charset="0"/>
                <a:cs typeface="Calibri Light" pitchFamily="34" charset="0"/>
              </a:rPr>
              <a:t>В этом пункте нужно указать все доходы. В Личном кабинете доходы подгружаются автоматически.</a:t>
            </a:r>
          </a:p>
          <a:p>
            <a:r>
              <a:rPr lang="ru-RU" sz="1200" b="1" u="sng" dirty="0" smtClean="0">
                <a:solidFill>
                  <a:srgbClr val="0066B3"/>
                </a:solidFill>
                <a:latin typeface="Calibri Light" pitchFamily="34" charset="0"/>
                <a:cs typeface="Calibri Light" pitchFamily="34" charset="0"/>
              </a:rPr>
              <a:t>Шаг </a:t>
            </a:r>
            <a:r>
              <a:rPr lang="ru-RU" sz="1200" b="1" u="sng" dirty="0">
                <a:solidFill>
                  <a:srgbClr val="0066B3"/>
                </a:solidFill>
                <a:latin typeface="Calibri Light" pitchFamily="34" charset="0"/>
                <a:cs typeface="Calibri Light" pitchFamily="34" charset="0"/>
              </a:rPr>
              <a:t>5</a:t>
            </a:r>
            <a:r>
              <a:rPr lang="ru-RU" sz="1200" b="1" u="sng" dirty="0" smtClean="0">
                <a:solidFill>
                  <a:srgbClr val="0066B3"/>
                </a:solidFill>
                <a:latin typeface="Calibri Light" pitchFamily="34" charset="0"/>
                <a:cs typeface="Calibri Light" pitchFamily="34" charset="0"/>
              </a:rPr>
              <a:t>. </a:t>
            </a:r>
            <a:r>
              <a:rPr lang="ru-RU" sz="1200" b="1" u="sng" dirty="0">
                <a:solidFill>
                  <a:srgbClr val="0066B3"/>
                </a:solidFill>
                <a:latin typeface="Calibri Light" pitchFamily="34" charset="0"/>
                <a:cs typeface="Calibri Light" pitchFamily="34" charset="0"/>
              </a:rPr>
              <a:t>Выбрать </a:t>
            </a:r>
            <a:r>
              <a:rPr lang="ru-RU" sz="1200" b="1" u="sng" dirty="0" smtClean="0">
                <a:solidFill>
                  <a:srgbClr val="0066B3"/>
                </a:solidFill>
                <a:latin typeface="Calibri Light" pitchFamily="34" charset="0"/>
                <a:cs typeface="Calibri Light" pitchFamily="34" charset="0"/>
              </a:rPr>
              <a:t>вычеты</a:t>
            </a:r>
          </a:p>
          <a:p>
            <a:pPr>
              <a:lnSpc>
                <a:spcPts val="600"/>
              </a:lnSpc>
            </a:pPr>
            <a:endParaRPr lang="ru-RU" sz="1200" u="sng" dirty="0">
              <a:solidFill>
                <a:srgbClr val="0066B3"/>
              </a:solidFill>
              <a:latin typeface="Calibri Light" pitchFamily="34" charset="0"/>
              <a:cs typeface="Calibri Light" pitchFamily="34" charset="0"/>
            </a:endParaRPr>
          </a:p>
          <a:p>
            <a:r>
              <a:rPr lang="ru-RU" sz="1200" dirty="0">
                <a:latin typeface="Calibri Light" pitchFamily="34" charset="0"/>
                <a:cs typeface="Calibri Light" pitchFamily="34" charset="0"/>
              </a:rPr>
              <a:t>В этом пункте нужно выбрать вычет на которую Вы </a:t>
            </a:r>
            <a:r>
              <a:rPr lang="ru-RU" sz="1200" dirty="0" smtClean="0">
                <a:latin typeface="Calibri Light" pitchFamily="34" charset="0"/>
                <a:cs typeface="Calibri Light" pitchFamily="34" charset="0"/>
              </a:rPr>
              <a:t>претендуете.</a:t>
            </a:r>
            <a:endParaRPr lang="ru-RU" sz="1200" dirty="0">
              <a:latin typeface="Calibri Light" pitchFamily="34" charset="0"/>
              <a:cs typeface="Calibri Light" pitchFamily="34" charset="0"/>
            </a:endParaRPr>
          </a:p>
          <a:p>
            <a:r>
              <a:rPr lang="ru-RU" sz="1200" b="1" u="sng" dirty="0" smtClean="0">
                <a:solidFill>
                  <a:srgbClr val="0066B3"/>
                </a:solidFill>
                <a:latin typeface="Calibri Light" pitchFamily="34" charset="0"/>
                <a:cs typeface="Calibri Light" pitchFamily="34" charset="0"/>
              </a:rPr>
              <a:t>Шаг </a:t>
            </a:r>
            <a:r>
              <a:rPr lang="ru-RU" sz="1200" b="1" u="sng" dirty="0">
                <a:solidFill>
                  <a:srgbClr val="0066B3"/>
                </a:solidFill>
                <a:latin typeface="Calibri Light" pitchFamily="34" charset="0"/>
                <a:cs typeface="Calibri Light" pitchFamily="34" charset="0"/>
              </a:rPr>
              <a:t>6</a:t>
            </a:r>
            <a:r>
              <a:rPr lang="ru-RU" sz="1200" b="1" u="sng" dirty="0" smtClean="0">
                <a:solidFill>
                  <a:srgbClr val="0066B3"/>
                </a:solidFill>
                <a:latin typeface="Calibri Light" pitchFamily="34" charset="0"/>
                <a:cs typeface="Calibri Light" pitchFamily="34" charset="0"/>
              </a:rPr>
              <a:t>. </a:t>
            </a:r>
            <a:r>
              <a:rPr lang="ru-RU" sz="1200" b="1" u="sng" dirty="0">
                <a:solidFill>
                  <a:srgbClr val="0066B3"/>
                </a:solidFill>
                <a:latin typeface="Calibri Light" pitchFamily="34" charset="0"/>
                <a:cs typeface="Calibri Light" pitchFamily="34" charset="0"/>
              </a:rPr>
              <a:t>Заполнить раздел "Вычеты" и приложить необходимые документы</a:t>
            </a:r>
            <a:endParaRPr lang="ru-RU" sz="1200" u="sng" dirty="0">
              <a:solidFill>
                <a:srgbClr val="0066B3"/>
              </a:solidFill>
              <a:latin typeface="Calibri Light" pitchFamily="34" charset="0"/>
              <a:cs typeface="Calibri Light" pitchFamily="34" charset="0"/>
            </a:endParaRPr>
          </a:p>
        </p:txBody>
      </p:sp>
      <p:pic>
        <p:nvPicPr>
          <p:cNvPr id="63" name="Рисунок 6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9114" y="5034884"/>
            <a:ext cx="1889805" cy="1678573"/>
          </a:xfrm>
          <a:prstGeom prst="rect">
            <a:avLst/>
          </a:prstGeom>
          <a:noFill/>
        </p:spPr>
      </p:pic>
      <p:pic>
        <p:nvPicPr>
          <p:cNvPr id="62" name="Рисунок 6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3832" y="3147743"/>
            <a:ext cx="1268070" cy="814657"/>
          </a:xfrm>
          <a:prstGeom prst="rect">
            <a:avLst/>
          </a:prstGeom>
          <a:noFill/>
        </p:spPr>
      </p:pic>
      <p:sp>
        <p:nvSpPr>
          <p:cNvPr id="18" name="Прямоугольник 17"/>
          <p:cNvSpPr/>
          <p:nvPr/>
        </p:nvSpPr>
        <p:spPr>
          <a:xfrm rot="2917091">
            <a:off x="7997202" y="5662701"/>
            <a:ext cx="1881451" cy="3415053"/>
          </a:xfrm>
          <a:prstGeom prst="rect">
            <a:avLst/>
          </a:prstGeom>
          <a:solidFill>
            <a:srgbClr val="4FC6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 rot="3388526">
            <a:off x="6992205" y="5294354"/>
            <a:ext cx="2074688" cy="3127292"/>
          </a:xfrm>
          <a:prstGeom prst="rect">
            <a:avLst/>
          </a:prstGeom>
          <a:solidFill>
            <a:srgbClr val="2DB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4274820" y="242517"/>
            <a:ext cx="2035925" cy="953484"/>
          </a:xfrm>
          <a:prstGeom prst="roundRect">
            <a:avLst>
              <a:gd name="adj" fmla="val 18266"/>
            </a:avLst>
          </a:prstGeom>
          <a:noFill/>
          <a:ln w="2857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1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3300" y="242518"/>
            <a:ext cx="1135380" cy="953483"/>
          </a:xfrm>
          <a:prstGeom prst="round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285921" y="242518"/>
            <a:ext cx="2771584" cy="953482"/>
          </a:xfrm>
          <a:prstGeom prst="roundRect">
            <a:avLst/>
          </a:prstGeom>
          <a:noFill/>
          <a:ln w="3810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921" y="290591"/>
            <a:ext cx="762824" cy="791022"/>
          </a:xfrm>
          <a:prstGeom prst="flowChartConnector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048745" y="457649"/>
            <a:ext cx="2008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</a:rPr>
              <a:t>Личный кабинет налогоплательщика</a:t>
            </a:r>
            <a:endParaRPr lang="ru-RU" sz="1400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837691" y="1302365"/>
            <a:ext cx="294437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1200" b="1" dirty="0" smtClean="0">
                <a:latin typeface="Calibri Light" pitchFamily="34" charset="0"/>
                <a:cs typeface="Calibri Light" pitchFamily="34" charset="0"/>
              </a:rPr>
              <a:t>Для предоставления декларации по форме 3-НДФЛ через портал </a:t>
            </a:r>
            <a:r>
              <a:rPr lang="ru-RU" sz="1200" b="1" dirty="0" smtClean="0">
                <a:solidFill>
                  <a:srgbClr val="D71920"/>
                </a:solidFill>
                <a:latin typeface="Calibri Light" pitchFamily="34" charset="0"/>
                <a:cs typeface="Calibri Light" pitchFamily="34" charset="0"/>
              </a:rPr>
              <a:t>Государственных услуг понадобятся:</a:t>
            </a:r>
          </a:p>
          <a:p>
            <a:pPr fontAlgn="base">
              <a:lnSpc>
                <a:spcPts val="1000"/>
              </a:lnSpc>
            </a:pPr>
            <a:endParaRPr lang="ru-RU" sz="1200" b="1" dirty="0" smtClean="0">
              <a:solidFill>
                <a:srgbClr val="D71920"/>
              </a:solidFill>
              <a:latin typeface="Calibri Light" pitchFamily="34" charset="0"/>
              <a:cs typeface="Calibri Light" pitchFamily="34" charset="0"/>
            </a:endParaRPr>
          </a:p>
          <a:p>
            <a:pPr marL="285750" indent="-285750" fontAlgn="base">
              <a:buClr>
                <a:srgbClr val="D71920"/>
              </a:buClr>
              <a:buFont typeface="Wingdings" pitchFamily="2" charset="2"/>
              <a:buChar char="§"/>
            </a:pPr>
            <a:r>
              <a:rPr lang="ru-RU" sz="1200" dirty="0" smtClean="0">
                <a:latin typeface="Calibri Light" pitchFamily="34" charset="0"/>
                <a:cs typeface="Calibri Light" pitchFamily="34" charset="0"/>
              </a:rPr>
              <a:t>подтверждённая </a:t>
            </a:r>
            <a:r>
              <a:rPr lang="ru-RU" sz="1200" b="1" u="sng" dirty="0">
                <a:solidFill>
                  <a:srgbClr val="0066B3"/>
                </a:solidFill>
                <a:latin typeface="Calibri Light" pitchFamily="34" charset="0"/>
                <a:cs typeface="Calibri Light" pitchFamily="34" charset="0"/>
              </a:rPr>
              <a:t>учётная запись</a:t>
            </a:r>
          </a:p>
          <a:p>
            <a:pPr marL="285750" indent="-285750" fontAlgn="base">
              <a:buClr>
                <a:srgbClr val="D71920"/>
              </a:buClr>
              <a:buFont typeface="Wingdings" pitchFamily="2" charset="2"/>
              <a:buChar char="§"/>
            </a:pPr>
            <a:r>
              <a:rPr lang="ru-RU" sz="1200" b="1" u="sng" dirty="0">
                <a:solidFill>
                  <a:srgbClr val="0066B3"/>
                </a:solidFill>
                <a:latin typeface="Calibri Light" pitchFamily="34" charset="0"/>
                <a:cs typeface="Calibri Light" pitchFamily="34" charset="0"/>
              </a:rPr>
              <a:t>декларация в формате </a:t>
            </a:r>
            <a:r>
              <a:rPr lang="ru-RU" sz="1200" b="1" u="sng" dirty="0" err="1">
                <a:solidFill>
                  <a:srgbClr val="0066B3"/>
                </a:solidFill>
                <a:latin typeface="Calibri Light" pitchFamily="34" charset="0"/>
                <a:cs typeface="Calibri Light" pitchFamily="34" charset="0"/>
              </a:rPr>
              <a:t>xml</a:t>
            </a:r>
            <a:r>
              <a:rPr lang="ru-RU" sz="1200" b="1" dirty="0">
                <a:solidFill>
                  <a:srgbClr val="0066B3"/>
                </a:solidFill>
                <a:latin typeface="Calibri Light" pitchFamily="34" charset="0"/>
                <a:cs typeface="Calibri Light" pitchFamily="34" charset="0"/>
              </a:rPr>
              <a:t>, </a:t>
            </a:r>
            <a:r>
              <a:rPr lang="ru-RU" sz="1200" dirty="0">
                <a:latin typeface="Calibri Light" pitchFamily="34" charset="0"/>
                <a:cs typeface="Calibri Light" pitchFamily="34" charset="0"/>
              </a:rPr>
              <a:t>созданная в программе «Декларация»</a:t>
            </a:r>
          </a:p>
          <a:p>
            <a:pPr marL="285750" indent="-285750" fontAlgn="base">
              <a:buClr>
                <a:srgbClr val="D71920"/>
              </a:buClr>
              <a:buFont typeface="Wingdings" pitchFamily="2" charset="2"/>
              <a:buChar char="§"/>
            </a:pPr>
            <a:r>
              <a:rPr lang="ru-RU" sz="1200" dirty="0">
                <a:latin typeface="Calibri Light" pitchFamily="34" charset="0"/>
                <a:cs typeface="Calibri Light" pitchFamily="34" charset="0"/>
              </a:rPr>
              <a:t>усиленная неквалифицированная электронная подпись </a:t>
            </a:r>
            <a:r>
              <a:rPr lang="ru-RU" sz="1200" b="1" u="sng" dirty="0">
                <a:solidFill>
                  <a:srgbClr val="0066B3"/>
                </a:solidFill>
                <a:latin typeface="Calibri Light" pitchFamily="34" charset="0"/>
                <a:cs typeface="Calibri Light" pitchFamily="34" charset="0"/>
              </a:rPr>
              <a:t>(УНЭП</a:t>
            </a:r>
            <a:r>
              <a:rPr lang="ru-RU" sz="1200" u="sng" dirty="0">
                <a:solidFill>
                  <a:srgbClr val="0066B3"/>
                </a:solidFill>
                <a:latin typeface="Calibri Light" pitchFamily="34" charset="0"/>
                <a:cs typeface="Calibri Light" pitchFamily="34" charset="0"/>
              </a:rPr>
              <a:t>), </a:t>
            </a:r>
            <a:r>
              <a:rPr lang="ru-RU" sz="1200" dirty="0">
                <a:latin typeface="Calibri Light" pitchFamily="34" charset="0"/>
                <a:cs typeface="Calibri Light" pitchFamily="34" charset="0"/>
              </a:rPr>
              <a:t>полученная в </a:t>
            </a:r>
            <a:r>
              <a:rPr lang="ru-RU" sz="1200" b="1" u="sng" dirty="0">
                <a:solidFill>
                  <a:srgbClr val="0066B3"/>
                </a:solidFill>
                <a:latin typeface="Calibri Light" pitchFamily="34" charset="0"/>
                <a:cs typeface="Calibri Light" pitchFamily="34" charset="0"/>
              </a:rPr>
              <a:t>приложении «</a:t>
            </a:r>
            <a:r>
              <a:rPr lang="ru-RU" sz="1200" b="1" u="sng" dirty="0" err="1">
                <a:solidFill>
                  <a:srgbClr val="0066B3"/>
                </a:solidFill>
                <a:latin typeface="Calibri Light" pitchFamily="34" charset="0"/>
                <a:cs typeface="Calibri Light" pitchFamily="34" charset="0"/>
              </a:rPr>
              <a:t>Госключ</a:t>
            </a:r>
            <a:r>
              <a:rPr lang="ru-RU" sz="1200" b="1" dirty="0">
                <a:solidFill>
                  <a:srgbClr val="0066B3"/>
                </a:solidFill>
                <a:latin typeface="Calibri Light" pitchFamily="34" charset="0"/>
                <a:cs typeface="Calibri Light" pitchFamily="34" charset="0"/>
              </a:rPr>
              <a:t>», </a:t>
            </a:r>
            <a:r>
              <a:rPr lang="ru-RU" sz="1200" dirty="0">
                <a:latin typeface="Calibri Light" pitchFamily="34" charset="0"/>
                <a:cs typeface="Calibri Light" pitchFamily="34" charset="0"/>
              </a:rPr>
              <a:t>или усиленная квалифицированная электронная подпись </a:t>
            </a:r>
            <a:r>
              <a:rPr lang="ru-RU" sz="1200" b="1" u="sng" dirty="0">
                <a:solidFill>
                  <a:srgbClr val="0066B3"/>
                </a:solidFill>
                <a:latin typeface="Calibri Light" pitchFamily="34" charset="0"/>
                <a:cs typeface="Calibri Light" pitchFamily="34" charset="0"/>
              </a:rPr>
              <a:t>(УКЭП), </a:t>
            </a:r>
            <a:r>
              <a:rPr lang="ru-RU" sz="1200" dirty="0">
                <a:latin typeface="Calibri Light" pitchFamily="34" charset="0"/>
                <a:cs typeface="Calibri Light" pitchFamily="34" charset="0"/>
              </a:rPr>
              <a:t>оформленная в </a:t>
            </a:r>
            <a:r>
              <a:rPr lang="ru-RU" sz="1200" b="1" u="sng" dirty="0">
                <a:solidFill>
                  <a:srgbClr val="0066B3"/>
                </a:solidFill>
                <a:latin typeface="Calibri Light" pitchFamily="34" charset="0"/>
                <a:cs typeface="Calibri Light" pitchFamily="34" charset="0"/>
              </a:rPr>
              <a:t>аккредитованном удостоверяющем центре</a:t>
            </a:r>
          </a:p>
        </p:txBody>
      </p:sp>
      <p:sp>
        <p:nvSpPr>
          <p:cNvPr id="13" name="AutoShape 4" descr="https://kr-gazeta.ru/upload/iblock/373/kakie_uslugi_v_sfere_migratsii_mozhno_poluchit_cherez_gosuslugi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12" t="13269" r="5334" b="26507"/>
          <a:stretch/>
        </p:blipFill>
        <p:spPr bwMode="auto">
          <a:xfrm>
            <a:off x="6862437" y="247850"/>
            <a:ext cx="2767026" cy="953483"/>
          </a:xfrm>
          <a:prstGeom prst="round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6779248" y="4069794"/>
            <a:ext cx="312675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>
                <a:latin typeface="Calibri Light" pitchFamily="34" charset="0"/>
                <a:cs typeface="Calibri Light" pitchFamily="34" charset="0"/>
              </a:rPr>
              <a:t>Путь для подачи декларации:</a:t>
            </a:r>
          </a:p>
          <a:p>
            <a:r>
              <a:rPr lang="ru-RU" sz="1200" dirty="0" smtClean="0">
                <a:latin typeface="Calibri Light" pitchFamily="34" charset="0"/>
                <a:cs typeface="Calibri Light" pitchFamily="34" charset="0"/>
              </a:rPr>
              <a:t>На </a:t>
            </a:r>
            <a:r>
              <a:rPr lang="ru-RU" sz="1200" dirty="0">
                <a:latin typeface="Calibri Light" pitchFamily="34" charset="0"/>
                <a:cs typeface="Calibri Light" pitchFamily="34" charset="0"/>
              </a:rPr>
              <a:t>сайте </a:t>
            </a:r>
            <a:r>
              <a:rPr lang="ru-RU" sz="1200" dirty="0" err="1">
                <a:latin typeface="Calibri Light" pitchFamily="34" charset="0"/>
                <a:cs typeface="Calibri Light" pitchFamily="34" charset="0"/>
              </a:rPr>
              <a:t>Госуслуг</a:t>
            </a:r>
            <a:r>
              <a:rPr lang="ru-RU" sz="1200" dirty="0">
                <a:latin typeface="Calibri Light" pitchFamily="34" charset="0"/>
                <a:cs typeface="Calibri Light" pitchFamily="34" charset="0"/>
              </a:rPr>
              <a:t> заходим во </a:t>
            </a:r>
            <a:r>
              <a:rPr lang="ru-RU" sz="1200" dirty="0" smtClean="0">
                <a:latin typeface="Calibri Light" pitchFamily="34" charset="0"/>
                <a:cs typeface="Calibri Light" pitchFamily="34" charset="0"/>
              </a:rPr>
              <a:t>вкладку:</a:t>
            </a:r>
          </a:p>
        </p:txBody>
      </p:sp>
      <p:sp>
        <p:nvSpPr>
          <p:cNvPr id="27" name="Пятиугольник 26"/>
          <p:cNvSpPr/>
          <p:nvPr/>
        </p:nvSpPr>
        <p:spPr>
          <a:xfrm>
            <a:off x="6837692" y="4619974"/>
            <a:ext cx="1092142" cy="272016"/>
          </a:xfrm>
          <a:prstGeom prst="homePlate">
            <a:avLst>
              <a:gd name="adj" fmla="val 69344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6955359" y="4584213"/>
            <a:ext cx="720069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ru-RU" sz="1400" b="1" dirty="0" smtClean="0">
                <a:solidFill>
                  <a:schemeClr val="bg1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Услуги</a:t>
            </a:r>
            <a:r>
              <a:rPr lang="ru-RU" sz="1400" dirty="0" smtClean="0">
                <a:solidFill>
                  <a:schemeClr val="bg1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 </a:t>
            </a:r>
            <a:endParaRPr lang="ru-RU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1" name="Пятиугольник 30"/>
          <p:cNvSpPr/>
          <p:nvPr/>
        </p:nvSpPr>
        <p:spPr>
          <a:xfrm>
            <a:off x="8083555" y="4614572"/>
            <a:ext cx="1665366" cy="282820"/>
          </a:xfrm>
          <a:prstGeom prst="homePlate">
            <a:avLst>
              <a:gd name="adj" fmla="val 69344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8139185" y="4580498"/>
            <a:ext cx="1609736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1400" b="1" dirty="0" smtClean="0">
                <a:solidFill>
                  <a:schemeClr val="bg1"/>
                </a:solidFill>
                <a:latin typeface="Calibri Light" pitchFamily="34" charset="0"/>
                <a:cs typeface="Calibri Light" pitchFamily="34" charset="0"/>
              </a:rPr>
              <a:t>Налоги </a:t>
            </a:r>
            <a:r>
              <a:rPr lang="ru-RU" sz="1400" b="1" dirty="0">
                <a:solidFill>
                  <a:schemeClr val="bg1"/>
                </a:solidFill>
                <a:latin typeface="Calibri Light" pitchFamily="34" charset="0"/>
                <a:cs typeface="Calibri Light" pitchFamily="34" charset="0"/>
              </a:rPr>
              <a:t>и </a:t>
            </a:r>
            <a:r>
              <a:rPr lang="ru-RU" sz="1400" b="1" dirty="0" smtClean="0">
                <a:solidFill>
                  <a:schemeClr val="bg1"/>
                </a:solidFill>
                <a:latin typeface="Calibri Light" pitchFamily="34" charset="0"/>
                <a:cs typeface="Calibri Light" pitchFamily="34" charset="0"/>
              </a:rPr>
              <a:t>финансы</a:t>
            </a:r>
            <a:r>
              <a:rPr lang="ru-RU" sz="1500" b="1" dirty="0" smtClean="0">
                <a:solidFill>
                  <a:schemeClr val="bg1"/>
                </a:solidFill>
                <a:latin typeface="Calibri Light" pitchFamily="34" charset="0"/>
                <a:cs typeface="Calibri Light" pitchFamily="34" charset="0"/>
              </a:rPr>
              <a:t> </a:t>
            </a:r>
            <a:endParaRPr lang="ru-RU" sz="1500" b="1" dirty="0">
              <a:solidFill>
                <a:schemeClr val="bg1"/>
              </a:solidFill>
              <a:latin typeface="Calibri Light" pitchFamily="34" charset="0"/>
              <a:cs typeface="Calibri Light" pitchFamily="34" charset="0"/>
            </a:endParaRPr>
          </a:p>
        </p:txBody>
      </p:sp>
      <p:sp>
        <p:nvSpPr>
          <p:cNvPr id="35" name="Пятиугольник 34"/>
          <p:cNvSpPr/>
          <p:nvPr/>
        </p:nvSpPr>
        <p:spPr>
          <a:xfrm>
            <a:off x="7355979" y="5034884"/>
            <a:ext cx="2281664" cy="391073"/>
          </a:xfrm>
          <a:prstGeom prst="homePlate">
            <a:avLst>
              <a:gd name="adj" fmla="val 69344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ятиугольник 35"/>
          <p:cNvSpPr/>
          <p:nvPr/>
        </p:nvSpPr>
        <p:spPr>
          <a:xfrm>
            <a:off x="7034846" y="5526415"/>
            <a:ext cx="2665746" cy="390435"/>
          </a:xfrm>
          <a:prstGeom prst="homePlate">
            <a:avLst>
              <a:gd name="adj" fmla="val 69344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ятиугольник 36"/>
          <p:cNvSpPr/>
          <p:nvPr/>
        </p:nvSpPr>
        <p:spPr>
          <a:xfrm>
            <a:off x="7515488" y="6012144"/>
            <a:ext cx="1383841" cy="282820"/>
          </a:xfrm>
          <a:prstGeom prst="homePlate">
            <a:avLst>
              <a:gd name="adj" fmla="val 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7482358" y="4956987"/>
            <a:ext cx="25788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chemeClr val="bg1"/>
                </a:solidFill>
                <a:latin typeface="Calibri Light" pitchFamily="34" charset="0"/>
                <a:cs typeface="Calibri Light" pitchFamily="34" charset="0"/>
              </a:rPr>
              <a:t>Приём </a:t>
            </a:r>
            <a:r>
              <a:rPr lang="ru-RU" sz="1400" b="1" dirty="0">
                <a:solidFill>
                  <a:schemeClr val="bg1"/>
                </a:solidFill>
                <a:latin typeface="Calibri Light" pitchFamily="34" charset="0"/>
                <a:cs typeface="Calibri Light" pitchFamily="34" charset="0"/>
              </a:rPr>
              <a:t>налоговых </a:t>
            </a:r>
            <a:endParaRPr lang="ru-RU" sz="1400" b="1" dirty="0" smtClean="0">
              <a:solidFill>
                <a:schemeClr val="bg1"/>
              </a:solidFill>
              <a:latin typeface="Calibri Light" pitchFamily="34" charset="0"/>
              <a:cs typeface="Calibri Light" pitchFamily="34" charset="0"/>
            </a:endParaRPr>
          </a:p>
          <a:p>
            <a:r>
              <a:rPr lang="ru-RU" sz="1400" b="1" dirty="0" smtClean="0">
                <a:solidFill>
                  <a:schemeClr val="bg1"/>
                </a:solidFill>
                <a:latin typeface="Calibri Light" pitchFamily="34" charset="0"/>
                <a:cs typeface="Calibri Light" pitchFamily="34" charset="0"/>
              </a:rPr>
              <a:t>деклараций </a:t>
            </a:r>
            <a:r>
              <a:rPr lang="ru-RU" sz="1400" b="1" dirty="0">
                <a:solidFill>
                  <a:schemeClr val="bg1"/>
                </a:solidFill>
                <a:latin typeface="Calibri Light" pitchFamily="34" charset="0"/>
                <a:cs typeface="Calibri Light" pitchFamily="34" charset="0"/>
              </a:rPr>
              <a:t>(отчётов</a:t>
            </a:r>
            <a:r>
              <a:rPr lang="ru-RU" sz="1400" b="1" dirty="0" smtClean="0">
                <a:solidFill>
                  <a:schemeClr val="bg1"/>
                </a:solidFill>
                <a:latin typeface="Calibri Light" pitchFamily="34" charset="0"/>
                <a:cs typeface="Calibri Light" pitchFamily="34" charset="0"/>
              </a:rPr>
              <a:t>)</a:t>
            </a:r>
            <a:endParaRPr lang="ru-RU" sz="1400" b="1" dirty="0">
              <a:solidFill>
                <a:schemeClr val="bg1"/>
              </a:solidFill>
              <a:latin typeface="Calibri Light" pitchFamily="34" charset="0"/>
              <a:cs typeface="Calibri Light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7118466" y="5459703"/>
            <a:ext cx="341073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chemeClr val="bg1"/>
                </a:solidFill>
                <a:latin typeface="Calibri Light" pitchFamily="34" charset="0"/>
                <a:cs typeface="Calibri Light" pitchFamily="34" charset="0"/>
              </a:rPr>
              <a:t>Приём </a:t>
            </a:r>
            <a:r>
              <a:rPr lang="ru-RU" sz="1400" b="1" dirty="0">
                <a:solidFill>
                  <a:schemeClr val="bg1"/>
                </a:solidFill>
                <a:latin typeface="Calibri Light" pitchFamily="34" charset="0"/>
                <a:cs typeface="Calibri Light" pitchFamily="34" charset="0"/>
              </a:rPr>
              <a:t>налоговых деклараций </a:t>
            </a:r>
            <a:endParaRPr lang="ru-RU" sz="1400" b="1" dirty="0" smtClean="0">
              <a:solidFill>
                <a:schemeClr val="bg1"/>
              </a:solidFill>
              <a:latin typeface="Calibri Light" pitchFamily="34" charset="0"/>
              <a:cs typeface="Calibri Light" pitchFamily="34" charset="0"/>
            </a:endParaRPr>
          </a:p>
          <a:p>
            <a:r>
              <a:rPr lang="ru-RU" sz="1400" b="1" dirty="0" smtClean="0">
                <a:solidFill>
                  <a:schemeClr val="bg1"/>
                </a:solidFill>
                <a:latin typeface="Calibri Light" pitchFamily="34" charset="0"/>
                <a:cs typeface="Calibri Light" pitchFamily="34" charset="0"/>
              </a:rPr>
              <a:t>физических </a:t>
            </a:r>
            <a:r>
              <a:rPr lang="ru-RU" sz="1400" b="1" dirty="0">
                <a:solidFill>
                  <a:schemeClr val="bg1"/>
                </a:solidFill>
                <a:latin typeface="Calibri Light" pitchFamily="34" charset="0"/>
                <a:cs typeface="Calibri Light" pitchFamily="34" charset="0"/>
              </a:rPr>
              <a:t>лиц (3-НДФЛ</a:t>
            </a:r>
            <a:r>
              <a:rPr lang="ru-RU" sz="1400" dirty="0" smtClean="0">
                <a:solidFill>
                  <a:schemeClr val="bg1"/>
                </a:solidFill>
                <a:latin typeface="Calibri Light" pitchFamily="34" charset="0"/>
                <a:cs typeface="Calibri Light" pitchFamily="34" charset="0"/>
              </a:rPr>
              <a:t>)</a:t>
            </a:r>
            <a:endParaRPr lang="ru-RU" sz="1400" dirty="0">
              <a:solidFill>
                <a:schemeClr val="bg1"/>
              </a:solidFill>
              <a:latin typeface="Calibri Light" pitchFamily="34" charset="0"/>
              <a:cs typeface="Calibri Light" pitchFamily="34" charset="0"/>
            </a:endParaRPr>
          </a:p>
        </p:txBody>
      </p:sp>
      <p:sp>
        <p:nvSpPr>
          <p:cNvPr id="1024" name="Прямоугольник 1023"/>
          <p:cNvSpPr/>
          <p:nvPr/>
        </p:nvSpPr>
        <p:spPr>
          <a:xfrm>
            <a:off x="7527860" y="5999665"/>
            <a:ext cx="138852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 smtClean="0">
                <a:solidFill>
                  <a:schemeClr val="bg1"/>
                </a:solidFill>
                <a:latin typeface="Calibri Light" pitchFamily="34" charset="0"/>
                <a:cs typeface="Calibri Light" pitchFamily="34" charset="0"/>
              </a:rPr>
              <a:t>Получить услугу</a:t>
            </a:r>
            <a:endParaRPr lang="ru-RU" sz="1400" b="1" dirty="0">
              <a:solidFill>
                <a:schemeClr val="bg1"/>
              </a:solidFill>
              <a:latin typeface="Calibri Light" pitchFamily="34" charset="0"/>
              <a:cs typeface="Calibri Light" pitchFamily="34" charset="0"/>
            </a:endParaRPr>
          </a:p>
        </p:txBody>
      </p:sp>
      <p:grpSp>
        <p:nvGrpSpPr>
          <p:cNvPr id="1028" name="Группа 1027"/>
          <p:cNvGrpSpPr/>
          <p:nvPr/>
        </p:nvGrpSpPr>
        <p:grpSpPr>
          <a:xfrm>
            <a:off x="6668015" y="4603582"/>
            <a:ext cx="267352" cy="283443"/>
            <a:chOff x="6668015" y="4603582"/>
            <a:chExt cx="267352" cy="283443"/>
          </a:xfrm>
        </p:grpSpPr>
        <p:sp>
          <p:nvSpPr>
            <p:cNvPr id="1025" name="Блок-схема: узел 1024"/>
            <p:cNvSpPr/>
            <p:nvPr/>
          </p:nvSpPr>
          <p:spPr>
            <a:xfrm>
              <a:off x="6668015" y="4615009"/>
              <a:ext cx="267352" cy="272016"/>
            </a:xfrm>
            <a:prstGeom prst="flowChartConnector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27" name="TextBox 1026"/>
            <p:cNvSpPr txBox="1"/>
            <p:nvPr/>
          </p:nvSpPr>
          <p:spPr>
            <a:xfrm>
              <a:off x="6675685" y="4603582"/>
              <a:ext cx="1867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200" dirty="0" smtClean="0">
                  <a:solidFill>
                    <a:schemeClr val="bg1">
                      <a:lumMod val="50000"/>
                    </a:schemeClr>
                  </a:solidFill>
                </a:rPr>
                <a:t>1</a:t>
              </a:r>
              <a:endParaRPr lang="ru-RU" sz="12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41" name="Группа 40"/>
          <p:cNvGrpSpPr/>
          <p:nvPr/>
        </p:nvGrpSpPr>
        <p:grpSpPr>
          <a:xfrm>
            <a:off x="7934868" y="4606439"/>
            <a:ext cx="267352" cy="283443"/>
            <a:chOff x="6668015" y="4603582"/>
            <a:chExt cx="267352" cy="283443"/>
          </a:xfrm>
        </p:grpSpPr>
        <p:sp>
          <p:nvSpPr>
            <p:cNvPr id="42" name="Блок-схема: узел 41"/>
            <p:cNvSpPr/>
            <p:nvPr/>
          </p:nvSpPr>
          <p:spPr>
            <a:xfrm>
              <a:off x="6668015" y="4615009"/>
              <a:ext cx="267352" cy="272016"/>
            </a:xfrm>
            <a:prstGeom prst="flowChartConnector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675685" y="4603582"/>
              <a:ext cx="1867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200" dirty="0">
                  <a:solidFill>
                    <a:schemeClr val="bg1">
                      <a:lumMod val="50000"/>
                    </a:schemeClr>
                  </a:solidFill>
                </a:rPr>
                <a:t>2</a:t>
              </a:r>
            </a:p>
          </p:txBody>
        </p:sp>
      </p:grpSp>
      <p:grpSp>
        <p:nvGrpSpPr>
          <p:cNvPr id="44" name="Группа 43"/>
          <p:cNvGrpSpPr/>
          <p:nvPr/>
        </p:nvGrpSpPr>
        <p:grpSpPr>
          <a:xfrm>
            <a:off x="7161536" y="5034884"/>
            <a:ext cx="388885" cy="391073"/>
            <a:chOff x="6710145" y="4631788"/>
            <a:chExt cx="225221" cy="234786"/>
          </a:xfrm>
        </p:grpSpPr>
        <p:sp>
          <p:nvSpPr>
            <p:cNvPr id="45" name="Блок-схема: узел 44"/>
            <p:cNvSpPr/>
            <p:nvPr/>
          </p:nvSpPr>
          <p:spPr>
            <a:xfrm>
              <a:off x="6710145" y="4631788"/>
              <a:ext cx="225221" cy="234786"/>
            </a:xfrm>
            <a:prstGeom prst="flowChartConnector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6730251" y="4631788"/>
              <a:ext cx="186752" cy="221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solidFill>
                    <a:schemeClr val="bg1">
                      <a:lumMod val="50000"/>
                    </a:schemeClr>
                  </a:solidFill>
                </a:rPr>
                <a:t>3</a:t>
              </a:r>
              <a:endParaRPr lang="ru-RU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47" name="Группа 46"/>
          <p:cNvGrpSpPr/>
          <p:nvPr/>
        </p:nvGrpSpPr>
        <p:grpSpPr>
          <a:xfrm>
            <a:off x="6807368" y="5525777"/>
            <a:ext cx="388885" cy="391073"/>
            <a:chOff x="6710145" y="4631788"/>
            <a:chExt cx="225221" cy="234786"/>
          </a:xfrm>
          <a:noFill/>
        </p:grpSpPr>
        <p:sp>
          <p:nvSpPr>
            <p:cNvPr id="48" name="Блок-схема: узел 47"/>
            <p:cNvSpPr/>
            <p:nvPr/>
          </p:nvSpPr>
          <p:spPr>
            <a:xfrm>
              <a:off x="6710145" y="4631788"/>
              <a:ext cx="225221" cy="234786"/>
            </a:xfrm>
            <a:prstGeom prst="flowChartConnector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6731078" y="4632171"/>
              <a:ext cx="186752" cy="22173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solidFill>
                    <a:schemeClr val="bg1">
                      <a:lumMod val="85000"/>
                    </a:schemeClr>
                  </a:solidFill>
                </a:rPr>
                <a:t>4</a:t>
              </a:r>
              <a:endParaRPr lang="ru-RU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</p:grpSp>
      <p:grpSp>
        <p:nvGrpSpPr>
          <p:cNvPr id="50" name="Группа 49"/>
          <p:cNvGrpSpPr/>
          <p:nvPr/>
        </p:nvGrpSpPr>
        <p:grpSpPr>
          <a:xfrm>
            <a:off x="7298635" y="5989889"/>
            <a:ext cx="304164" cy="307777"/>
            <a:chOff x="6668015" y="4610026"/>
            <a:chExt cx="267352" cy="285464"/>
          </a:xfrm>
        </p:grpSpPr>
        <p:sp>
          <p:nvSpPr>
            <p:cNvPr id="51" name="Блок-схема: узел 50"/>
            <p:cNvSpPr/>
            <p:nvPr/>
          </p:nvSpPr>
          <p:spPr>
            <a:xfrm>
              <a:off x="6668015" y="4615009"/>
              <a:ext cx="267352" cy="272016"/>
            </a:xfrm>
            <a:prstGeom prst="flowChartConnector">
              <a:avLst/>
            </a:prstGeom>
            <a:solidFill>
              <a:schemeClr val="bg1">
                <a:lumMod val="50000"/>
              </a:schemeClr>
            </a:solidFill>
            <a:ln w="9525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6682746" y="4610026"/>
              <a:ext cx="186752" cy="2854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400" dirty="0" smtClean="0">
                  <a:solidFill>
                    <a:schemeClr val="bg1">
                      <a:lumMod val="95000"/>
                    </a:schemeClr>
                  </a:solidFill>
                </a:rPr>
                <a:t>5</a:t>
              </a:r>
              <a:endParaRPr lang="ru-RU" sz="1200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  <p:pic>
        <p:nvPicPr>
          <p:cNvPr id="1030" name="Picture 6" descr="C:\Users\PC\Downloads\380a5a55f7c32791fb4012f9baab5562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4053" y="5218597"/>
            <a:ext cx="1241896" cy="1241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1" name="Прямоугольник 1030"/>
          <p:cNvSpPr/>
          <p:nvPr/>
        </p:nvSpPr>
        <p:spPr>
          <a:xfrm>
            <a:off x="3478892" y="1304768"/>
            <a:ext cx="293705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dirty="0">
                <a:latin typeface="Calibri Light" pitchFamily="34" charset="0"/>
                <a:cs typeface="Calibri Light" pitchFamily="34" charset="0"/>
              </a:rPr>
              <a:t>Для получения </a:t>
            </a:r>
            <a:r>
              <a:rPr lang="ru-RU" sz="1200" b="1" dirty="0" smtClean="0">
                <a:latin typeface="Calibri Light" pitchFamily="34" charset="0"/>
                <a:cs typeface="Calibri Light" pitchFamily="34" charset="0"/>
              </a:rPr>
              <a:t>услуги в МФЦ </a:t>
            </a:r>
            <a:r>
              <a:rPr lang="ru-RU" sz="1200" dirty="0">
                <a:latin typeface="Calibri Light" pitchFamily="34" charset="0"/>
                <a:cs typeface="Calibri Light" pitchFamily="34" charset="0"/>
              </a:rPr>
              <a:t>необходимо </a:t>
            </a:r>
            <a:r>
              <a:rPr lang="ru-RU" sz="1200" b="1">
                <a:latin typeface="Calibri Light" pitchFamily="34" charset="0"/>
                <a:cs typeface="Calibri Light" pitchFamily="34" charset="0"/>
              </a:rPr>
              <a:t>представить </a:t>
            </a:r>
            <a:r>
              <a:rPr lang="ru-RU" sz="1200" b="1" smtClean="0">
                <a:latin typeface="Calibri Light" pitchFamily="34" charset="0"/>
                <a:cs typeface="Calibri Light" pitchFamily="34" charset="0"/>
              </a:rPr>
              <a:t>налоговую </a:t>
            </a:r>
            <a:r>
              <a:rPr lang="ru-RU" sz="1200" b="1" dirty="0">
                <a:latin typeface="Calibri Light" pitchFamily="34" charset="0"/>
                <a:cs typeface="Calibri Light" pitchFamily="34" charset="0"/>
              </a:rPr>
              <a:t>декларацию по форме 3-НДФЛ</a:t>
            </a:r>
            <a:r>
              <a:rPr lang="ru-RU" sz="1200" dirty="0">
                <a:latin typeface="Calibri Light" pitchFamily="34" charset="0"/>
                <a:cs typeface="Calibri Light" pitchFamily="34" charset="0"/>
              </a:rPr>
              <a:t> и иные </a:t>
            </a:r>
            <a:r>
              <a:rPr lang="ru-RU" sz="1200" dirty="0" smtClean="0">
                <a:latin typeface="Calibri Light" pitchFamily="34" charset="0"/>
                <a:cs typeface="Calibri Light" pitchFamily="34" charset="0"/>
              </a:rPr>
              <a:t>необходимые документы.</a:t>
            </a:r>
            <a:endParaRPr lang="ru-RU" sz="1200" dirty="0">
              <a:latin typeface="Calibri Light" pitchFamily="34" charset="0"/>
              <a:cs typeface="Calibri Light" pitchFamily="34" charset="0"/>
            </a:endParaRPr>
          </a:p>
        </p:txBody>
      </p:sp>
      <p:sp>
        <p:nvSpPr>
          <p:cNvPr id="1033" name="Прямоугольник 1032"/>
          <p:cNvSpPr/>
          <p:nvPr/>
        </p:nvSpPr>
        <p:spPr>
          <a:xfrm>
            <a:off x="3543719" y="2301479"/>
            <a:ext cx="282508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dirty="0">
                <a:solidFill>
                  <a:srgbClr val="0066B3"/>
                </a:solidFill>
                <a:latin typeface="Calibri Light" pitchFamily="34" charset="0"/>
                <a:cs typeface="Calibri Light" pitchFamily="34" charset="0"/>
              </a:rPr>
              <a:t>С перечнем </a:t>
            </a:r>
            <a:r>
              <a:rPr lang="ru-RU" sz="1200" dirty="0">
                <a:latin typeface="Calibri Light" pitchFamily="34" charset="0"/>
                <a:cs typeface="Calibri Light" pitchFamily="34" charset="0"/>
              </a:rPr>
              <a:t>прилагаемых к налоговой декларации </a:t>
            </a:r>
            <a:r>
              <a:rPr lang="ru-RU" sz="1200" b="1" dirty="0">
                <a:solidFill>
                  <a:srgbClr val="0066B3"/>
                </a:solidFill>
                <a:latin typeface="Calibri Light" pitchFamily="34" charset="0"/>
                <a:cs typeface="Calibri Light" pitchFamily="34" charset="0"/>
              </a:rPr>
              <a:t>документов</a:t>
            </a:r>
            <a:r>
              <a:rPr lang="ru-RU" sz="1200" dirty="0">
                <a:latin typeface="Calibri Light" pitchFamily="34" charset="0"/>
                <a:cs typeface="Calibri Light" pitchFamily="34" charset="0"/>
              </a:rPr>
              <a:t> можно </a:t>
            </a:r>
            <a:r>
              <a:rPr lang="ru-RU" sz="1200" b="1" dirty="0">
                <a:solidFill>
                  <a:srgbClr val="0066B3"/>
                </a:solidFill>
                <a:latin typeface="Calibri Light" pitchFamily="34" charset="0"/>
                <a:cs typeface="Calibri Light" pitchFamily="34" charset="0"/>
              </a:rPr>
              <a:t>ознакомиться</a:t>
            </a:r>
            <a:r>
              <a:rPr lang="ru-RU" sz="1200" dirty="0">
                <a:solidFill>
                  <a:srgbClr val="0066B3"/>
                </a:solidFill>
                <a:latin typeface="Calibri Light" pitchFamily="34" charset="0"/>
                <a:cs typeface="Calibri Light" pitchFamily="34" charset="0"/>
              </a:rPr>
              <a:t> </a:t>
            </a:r>
            <a:r>
              <a:rPr lang="ru-RU" sz="1200" b="1" dirty="0">
                <a:solidFill>
                  <a:srgbClr val="0066B3"/>
                </a:solidFill>
                <a:latin typeface="Calibri Light" pitchFamily="34" charset="0"/>
                <a:cs typeface="Calibri Light" pitchFamily="34" charset="0"/>
              </a:rPr>
              <a:t>на официальном сайте ФНС России в разделе «Физические лица», </a:t>
            </a:r>
            <a:endParaRPr lang="ru-RU" sz="1200" dirty="0">
              <a:latin typeface="Calibri Light" pitchFamily="34" charset="0"/>
              <a:cs typeface="Calibri Light" pitchFamily="34" charset="0"/>
            </a:endParaRPr>
          </a:p>
        </p:txBody>
      </p:sp>
      <p:pic>
        <p:nvPicPr>
          <p:cNvPr id="1034" name="Picture 7" descr="C:\Users\PC\Downloads\YQR (5)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7841" y="3072621"/>
            <a:ext cx="974061" cy="974061"/>
          </a:xfrm>
          <a:prstGeom prst="rect">
            <a:avLst/>
          </a:prstGeom>
          <a:noFill/>
          <a:ln w="1905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6" name="Прямоугольник 1035"/>
          <p:cNvSpPr/>
          <p:nvPr/>
        </p:nvSpPr>
        <p:spPr>
          <a:xfrm>
            <a:off x="3606259" y="3035077"/>
            <a:ext cx="174158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200" dirty="0" smtClean="0">
                <a:solidFill>
                  <a:prstClr val="black"/>
                </a:solidFill>
                <a:latin typeface="Calibri Light" pitchFamily="34" charset="0"/>
                <a:cs typeface="Calibri Light" pitchFamily="34" charset="0"/>
              </a:rPr>
              <a:t>              а </a:t>
            </a:r>
            <a:r>
              <a:rPr lang="ru-RU" sz="1200" dirty="0">
                <a:solidFill>
                  <a:prstClr val="black"/>
                </a:solidFill>
                <a:latin typeface="Calibri Light" pitchFamily="34" charset="0"/>
                <a:cs typeface="Calibri Light" pitchFamily="34" charset="0"/>
              </a:rPr>
              <a:t>также на </a:t>
            </a:r>
            <a:r>
              <a:rPr lang="ru-RU" sz="1200" b="1" dirty="0" err="1">
                <a:solidFill>
                  <a:srgbClr val="0066B3"/>
                </a:solidFill>
                <a:latin typeface="Calibri Light" pitchFamily="34" charset="0"/>
                <a:cs typeface="Calibri Light" pitchFamily="34" charset="0"/>
              </a:rPr>
              <a:t>промостранице</a:t>
            </a:r>
            <a:r>
              <a:rPr lang="ru-RU" sz="1200" b="1" dirty="0">
                <a:solidFill>
                  <a:srgbClr val="0066B3"/>
                </a:solidFill>
                <a:latin typeface="Calibri Light" pitchFamily="34" charset="0"/>
                <a:cs typeface="Calibri Light" pitchFamily="34" charset="0"/>
              </a:rPr>
              <a:t> «Декларационная кампания 2023».</a:t>
            </a:r>
          </a:p>
        </p:txBody>
      </p:sp>
      <p:sp>
        <p:nvSpPr>
          <p:cNvPr id="1037" name="Прямоугольник 1036"/>
          <p:cNvSpPr/>
          <p:nvPr/>
        </p:nvSpPr>
        <p:spPr>
          <a:xfrm>
            <a:off x="3489649" y="2225695"/>
            <a:ext cx="2926300" cy="1844099"/>
          </a:xfrm>
          <a:prstGeom prst="rect">
            <a:avLst/>
          </a:prstGeom>
          <a:noFill/>
          <a:ln w="28575">
            <a:solidFill>
              <a:srgbClr val="4FC6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3590682" y="2319308"/>
            <a:ext cx="2926300" cy="1844099"/>
          </a:xfrm>
          <a:prstGeom prst="rect">
            <a:avLst/>
          </a:prstGeom>
          <a:noFill/>
          <a:ln w="28575">
            <a:solidFill>
              <a:srgbClr val="2DBD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38" name="Прямоугольник 1037"/>
          <p:cNvSpPr/>
          <p:nvPr/>
        </p:nvSpPr>
        <p:spPr>
          <a:xfrm>
            <a:off x="3478893" y="4204475"/>
            <a:ext cx="293705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dirty="0">
                <a:latin typeface="Calibri Light" pitchFamily="34" charset="0"/>
                <a:cs typeface="Calibri Light" pitchFamily="34" charset="0"/>
              </a:rPr>
              <a:t>Форма, формат и порядок</a:t>
            </a:r>
            <a:r>
              <a:rPr lang="ru-RU" sz="1200" dirty="0">
                <a:latin typeface="Calibri Light" pitchFamily="34" charset="0"/>
                <a:cs typeface="Calibri Light" pitchFamily="34" charset="0"/>
              </a:rPr>
              <a:t> заполнения налоговой декларации за 2022 год </a:t>
            </a:r>
            <a:r>
              <a:rPr lang="ru-RU" sz="1200" b="1" dirty="0">
                <a:solidFill>
                  <a:srgbClr val="D71920"/>
                </a:solidFill>
                <a:latin typeface="Calibri Light" pitchFamily="34" charset="0"/>
                <a:cs typeface="Calibri Light" pitchFamily="34" charset="0"/>
              </a:rPr>
              <a:t>утверждены приказом ФНС России от 15.10.2021 № ЕД-7-11/903@.</a:t>
            </a:r>
          </a:p>
        </p:txBody>
      </p:sp>
      <p:sp>
        <p:nvSpPr>
          <p:cNvPr id="1039" name="TextBox 1038"/>
          <p:cNvSpPr txBox="1"/>
          <p:nvPr/>
        </p:nvSpPr>
        <p:spPr>
          <a:xfrm>
            <a:off x="3455666" y="5411979"/>
            <a:ext cx="12153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rgbClr val="F15A22"/>
                </a:solidFill>
                <a:latin typeface="Calibri Light" pitchFamily="34" charset="0"/>
                <a:cs typeface="Calibri Light" pitchFamily="34" charset="0"/>
              </a:rPr>
              <a:t>Отсканировав </a:t>
            </a:r>
            <a:r>
              <a:rPr lang="en-US" sz="1200" b="1" dirty="0" smtClean="0">
                <a:solidFill>
                  <a:srgbClr val="F15A22"/>
                </a:solidFill>
                <a:latin typeface="Calibri Light" pitchFamily="34" charset="0"/>
                <a:cs typeface="Calibri Light" pitchFamily="34" charset="0"/>
              </a:rPr>
              <a:t>QR-</a:t>
            </a:r>
            <a:r>
              <a:rPr lang="ru-RU" sz="1200" b="1" dirty="0" smtClean="0">
                <a:solidFill>
                  <a:srgbClr val="F15A22"/>
                </a:solidFill>
                <a:latin typeface="Calibri Light" pitchFamily="34" charset="0"/>
                <a:cs typeface="Calibri Light" pitchFamily="34" charset="0"/>
              </a:rPr>
              <a:t>код, вы сможете найти ближайшее к вам отделение МФЦ.</a:t>
            </a:r>
            <a:endParaRPr lang="ru-RU" sz="1200" b="1" dirty="0">
              <a:solidFill>
                <a:srgbClr val="F15A22"/>
              </a:solidFill>
              <a:latin typeface="Calibri Light" pitchFamily="34" charset="0"/>
              <a:cs typeface="Calibri Light" pitchFamily="34" charset="0"/>
            </a:endParaRPr>
          </a:p>
        </p:txBody>
      </p:sp>
      <p:sp>
        <p:nvSpPr>
          <p:cNvPr id="1042" name="Прямоугольник 1041"/>
          <p:cNvSpPr/>
          <p:nvPr/>
        </p:nvSpPr>
        <p:spPr>
          <a:xfrm>
            <a:off x="154102" y="1346988"/>
            <a:ext cx="3213947" cy="461665"/>
          </a:xfrm>
          <a:prstGeom prst="rect">
            <a:avLst/>
          </a:prstGeom>
          <a:solidFill>
            <a:schemeClr val="bg1">
              <a:alpha val="65000"/>
            </a:schemeClr>
          </a:solidFill>
          <a:effectLst>
            <a:softEdge rad="63500"/>
          </a:effectLst>
        </p:spPr>
        <p:txBody>
          <a:bodyPr wrap="square">
            <a:spAutoFit/>
          </a:bodyPr>
          <a:lstStyle/>
          <a:p>
            <a:r>
              <a:rPr lang="ru-RU" sz="1200" b="1" dirty="0">
                <a:solidFill>
                  <a:prstClr val="black"/>
                </a:solidFill>
                <a:latin typeface="Calibri Light" pitchFamily="34" charset="0"/>
                <a:cs typeface="Calibri Light" pitchFamily="34" charset="0"/>
              </a:rPr>
              <a:t>П</a:t>
            </a:r>
            <a:r>
              <a:rPr lang="ru-RU" sz="1200" b="1" dirty="0" smtClean="0">
                <a:solidFill>
                  <a:prstClr val="black"/>
                </a:solidFill>
                <a:latin typeface="Calibri Light" pitchFamily="34" charset="0"/>
                <a:cs typeface="Calibri Light" pitchFamily="34" charset="0"/>
              </a:rPr>
              <a:t>редоставления </a:t>
            </a:r>
            <a:r>
              <a:rPr lang="ru-RU" sz="1200" b="1" dirty="0">
                <a:solidFill>
                  <a:prstClr val="black"/>
                </a:solidFill>
                <a:latin typeface="Calibri Light" pitchFamily="34" charset="0"/>
                <a:cs typeface="Calibri Light" pitchFamily="34" charset="0"/>
              </a:rPr>
              <a:t>декларации по форме 3-НДФЛ </a:t>
            </a:r>
            <a:r>
              <a:rPr lang="ru-RU" sz="1200" b="1" dirty="0" smtClean="0">
                <a:solidFill>
                  <a:prstClr val="black"/>
                </a:solidFill>
                <a:latin typeface="Calibri Light" pitchFamily="34" charset="0"/>
                <a:cs typeface="Calibri Light" pitchFamily="34" charset="0"/>
              </a:rPr>
              <a:t>через «Личный кабинет налогоплательщика»:</a:t>
            </a:r>
            <a:endParaRPr lang="ru-RU" dirty="0"/>
          </a:p>
        </p:txBody>
      </p:sp>
      <p:cxnSp>
        <p:nvCxnSpPr>
          <p:cNvPr id="1044" name="Прямая со стрелкой 1043"/>
          <p:cNvCxnSpPr/>
          <p:nvPr/>
        </p:nvCxnSpPr>
        <p:spPr>
          <a:xfrm>
            <a:off x="2468880" y="3500359"/>
            <a:ext cx="121920" cy="0"/>
          </a:xfrm>
          <a:prstGeom prst="straightConnector1">
            <a:avLst/>
          </a:prstGeom>
          <a:ln w="19050">
            <a:solidFill>
              <a:srgbClr val="D7192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 стрелкой 72"/>
          <p:cNvCxnSpPr/>
          <p:nvPr/>
        </p:nvCxnSpPr>
        <p:spPr>
          <a:xfrm>
            <a:off x="1768199" y="3660080"/>
            <a:ext cx="121920" cy="0"/>
          </a:xfrm>
          <a:prstGeom prst="straightConnector1">
            <a:avLst/>
          </a:prstGeom>
          <a:ln w="19050">
            <a:solidFill>
              <a:srgbClr val="D7192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 стрелкой 73"/>
          <p:cNvCxnSpPr/>
          <p:nvPr/>
        </p:nvCxnSpPr>
        <p:spPr>
          <a:xfrm>
            <a:off x="2240280" y="4122967"/>
            <a:ext cx="121920" cy="0"/>
          </a:xfrm>
          <a:prstGeom prst="straightConnector1">
            <a:avLst/>
          </a:prstGeom>
          <a:ln w="19050">
            <a:solidFill>
              <a:srgbClr val="D7192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0210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438</TotalTime>
  <Words>260</Words>
  <Application>Microsoft Office PowerPoint</Application>
  <PresentationFormat>Лист A4 (210x297 мм)</PresentationFormat>
  <Paragraphs>67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10" baseType="lpstr">
      <vt:lpstr>Meiryo UI</vt:lpstr>
      <vt:lpstr>Arial</vt:lpstr>
      <vt:lpstr>Arial Narrow</vt:lpstr>
      <vt:lpstr>Bahnschrift</vt:lpstr>
      <vt:lpstr>Calibri</vt:lpstr>
      <vt:lpstr>Calibri Light</vt:lpstr>
      <vt:lpstr>Wingdings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PC</dc:creator>
  <cp:lastModifiedBy>Ерышева Алина Андреевна</cp:lastModifiedBy>
  <cp:revision>35</cp:revision>
  <dcterms:created xsi:type="dcterms:W3CDTF">2023-08-04T05:50:35Z</dcterms:created>
  <dcterms:modified xsi:type="dcterms:W3CDTF">2023-10-02T12:05:41Z</dcterms:modified>
</cp:coreProperties>
</file>