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0690225" cy="7558088"/>
  <p:notesSz cx="6858000" cy="9144000"/>
  <p:defaultTextStyle>
    <a:defPPr>
      <a:defRPr lang="ru-RU"/>
    </a:defPPr>
    <a:lvl1pPr marL="0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201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403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606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4807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6007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7209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8413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69614" algn="l" defTabSz="10424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BDB6"/>
    <a:srgbClr val="4FC6E0"/>
    <a:srgbClr val="DCDDDE"/>
    <a:srgbClr val="F15A22"/>
    <a:srgbClr val="0066B3"/>
    <a:srgbClr val="D71920"/>
    <a:srgbClr val="2D587B"/>
    <a:srgbClr val="274C6B"/>
    <a:srgbClr val="174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428" y="90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767" y="2347913"/>
            <a:ext cx="9086691" cy="1620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535" y="4282917"/>
            <a:ext cx="7483158" cy="19315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8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9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0414" y="302684"/>
            <a:ext cx="2405301" cy="64488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11" y="302684"/>
            <a:ext cx="7037731" cy="64488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453" y="4856775"/>
            <a:ext cx="9086691" cy="150112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453" y="3203447"/>
            <a:ext cx="9086691" cy="165333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2120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40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56360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848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6060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1272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64841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1696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511" y="1763554"/>
            <a:ext cx="4721516" cy="4987991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2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4199" y="1763554"/>
            <a:ext cx="4721516" cy="4987991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2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11" y="1691826"/>
            <a:ext cx="4723372" cy="70507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201" indent="0">
              <a:buNone/>
              <a:defRPr sz="2200" b="1"/>
            </a:lvl2pPr>
            <a:lvl3pPr marL="1042403" indent="0">
              <a:buNone/>
              <a:defRPr sz="2100" b="1"/>
            </a:lvl3pPr>
            <a:lvl4pPr marL="1563606" indent="0">
              <a:buNone/>
              <a:defRPr sz="1700" b="1"/>
            </a:lvl4pPr>
            <a:lvl5pPr marL="2084807" indent="0">
              <a:buNone/>
              <a:defRPr sz="1700" b="1"/>
            </a:lvl5pPr>
            <a:lvl6pPr marL="2606007" indent="0">
              <a:buNone/>
              <a:defRPr sz="1700" b="1"/>
            </a:lvl6pPr>
            <a:lvl7pPr marL="3127209" indent="0">
              <a:buNone/>
              <a:defRPr sz="1700" b="1"/>
            </a:lvl7pPr>
            <a:lvl8pPr marL="3648413" indent="0">
              <a:buNone/>
              <a:defRPr sz="1700" b="1"/>
            </a:lvl8pPr>
            <a:lvl9pPr marL="416961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511" y="2396901"/>
            <a:ext cx="4723372" cy="435464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0487" y="1691826"/>
            <a:ext cx="4725228" cy="70507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201" indent="0">
              <a:buNone/>
              <a:defRPr sz="2200" b="1"/>
            </a:lvl2pPr>
            <a:lvl3pPr marL="1042403" indent="0">
              <a:buNone/>
              <a:defRPr sz="2100" b="1"/>
            </a:lvl3pPr>
            <a:lvl4pPr marL="1563606" indent="0">
              <a:buNone/>
              <a:defRPr sz="1700" b="1"/>
            </a:lvl4pPr>
            <a:lvl5pPr marL="2084807" indent="0">
              <a:buNone/>
              <a:defRPr sz="1700" b="1"/>
            </a:lvl5pPr>
            <a:lvl6pPr marL="2606007" indent="0">
              <a:buNone/>
              <a:defRPr sz="1700" b="1"/>
            </a:lvl6pPr>
            <a:lvl7pPr marL="3127209" indent="0">
              <a:buNone/>
              <a:defRPr sz="1700" b="1"/>
            </a:lvl7pPr>
            <a:lvl8pPr marL="3648413" indent="0">
              <a:buNone/>
              <a:defRPr sz="1700" b="1"/>
            </a:lvl8pPr>
            <a:lvl9pPr marL="416961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0487" y="2396901"/>
            <a:ext cx="4725228" cy="435464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12" y="300927"/>
            <a:ext cx="3517011" cy="128067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9582" y="300930"/>
            <a:ext cx="5976133" cy="6450618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12" y="1581608"/>
            <a:ext cx="3517011" cy="5169943"/>
          </a:xfrm>
        </p:spPr>
        <p:txBody>
          <a:bodyPr/>
          <a:lstStyle>
            <a:lvl1pPr marL="0" indent="0">
              <a:buNone/>
              <a:defRPr sz="1500"/>
            </a:lvl1pPr>
            <a:lvl2pPr marL="521201" indent="0">
              <a:buNone/>
              <a:defRPr sz="1300"/>
            </a:lvl2pPr>
            <a:lvl3pPr marL="1042403" indent="0">
              <a:buNone/>
              <a:defRPr sz="1200"/>
            </a:lvl3pPr>
            <a:lvl4pPr marL="1563606" indent="0">
              <a:buNone/>
              <a:defRPr sz="1200"/>
            </a:lvl4pPr>
            <a:lvl5pPr marL="2084807" indent="0">
              <a:buNone/>
              <a:defRPr sz="1200"/>
            </a:lvl5pPr>
            <a:lvl6pPr marL="2606007" indent="0">
              <a:buNone/>
              <a:defRPr sz="1200"/>
            </a:lvl6pPr>
            <a:lvl7pPr marL="3127209" indent="0">
              <a:buNone/>
              <a:defRPr sz="1200"/>
            </a:lvl7pPr>
            <a:lvl8pPr marL="3648413" indent="0">
              <a:buNone/>
              <a:defRPr sz="1200"/>
            </a:lvl8pPr>
            <a:lvl9pPr marL="4169614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359" y="5290666"/>
            <a:ext cx="6414135" cy="62459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359" y="675327"/>
            <a:ext cx="6414135" cy="4534853"/>
          </a:xfrm>
        </p:spPr>
        <p:txBody>
          <a:bodyPr/>
          <a:lstStyle>
            <a:lvl1pPr marL="0" indent="0">
              <a:buNone/>
              <a:defRPr sz="3600"/>
            </a:lvl1pPr>
            <a:lvl2pPr marL="521201" indent="0">
              <a:buNone/>
              <a:defRPr sz="3000"/>
            </a:lvl2pPr>
            <a:lvl3pPr marL="1042403" indent="0">
              <a:buNone/>
              <a:defRPr sz="2700"/>
            </a:lvl3pPr>
            <a:lvl4pPr marL="1563606" indent="0">
              <a:buNone/>
              <a:defRPr sz="2200"/>
            </a:lvl4pPr>
            <a:lvl5pPr marL="2084807" indent="0">
              <a:buNone/>
              <a:defRPr sz="2200"/>
            </a:lvl5pPr>
            <a:lvl6pPr marL="2606007" indent="0">
              <a:buNone/>
              <a:defRPr sz="2200"/>
            </a:lvl6pPr>
            <a:lvl7pPr marL="3127209" indent="0">
              <a:buNone/>
              <a:defRPr sz="2200"/>
            </a:lvl7pPr>
            <a:lvl8pPr marL="3648413" indent="0">
              <a:buNone/>
              <a:defRPr sz="2200"/>
            </a:lvl8pPr>
            <a:lvl9pPr marL="4169614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359" y="5915258"/>
            <a:ext cx="6414135" cy="887026"/>
          </a:xfrm>
        </p:spPr>
        <p:txBody>
          <a:bodyPr/>
          <a:lstStyle>
            <a:lvl1pPr marL="0" indent="0">
              <a:buNone/>
              <a:defRPr sz="1500"/>
            </a:lvl1pPr>
            <a:lvl2pPr marL="521201" indent="0">
              <a:buNone/>
              <a:defRPr sz="1300"/>
            </a:lvl2pPr>
            <a:lvl3pPr marL="1042403" indent="0">
              <a:buNone/>
              <a:defRPr sz="1200"/>
            </a:lvl3pPr>
            <a:lvl4pPr marL="1563606" indent="0">
              <a:buNone/>
              <a:defRPr sz="1200"/>
            </a:lvl4pPr>
            <a:lvl5pPr marL="2084807" indent="0">
              <a:buNone/>
              <a:defRPr sz="1200"/>
            </a:lvl5pPr>
            <a:lvl6pPr marL="2606007" indent="0">
              <a:buNone/>
              <a:defRPr sz="1200"/>
            </a:lvl6pPr>
            <a:lvl7pPr marL="3127209" indent="0">
              <a:buNone/>
              <a:defRPr sz="1200"/>
            </a:lvl7pPr>
            <a:lvl8pPr marL="3648413" indent="0">
              <a:buNone/>
              <a:defRPr sz="1200"/>
            </a:lvl8pPr>
            <a:lvl9pPr marL="4169614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12" y="302671"/>
            <a:ext cx="9621203" cy="1259681"/>
          </a:xfrm>
          <a:prstGeom prst="rect">
            <a:avLst/>
          </a:prstGeom>
        </p:spPr>
        <p:txBody>
          <a:bodyPr vert="horz" lIns="104239" tIns="52120" rIns="104239" bIns="521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12" y="1763554"/>
            <a:ext cx="9621203" cy="4987991"/>
          </a:xfrm>
          <a:prstGeom prst="rect">
            <a:avLst/>
          </a:prstGeom>
        </p:spPr>
        <p:txBody>
          <a:bodyPr vert="horz" lIns="104239" tIns="52120" rIns="104239" bIns="521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11" y="7005239"/>
            <a:ext cx="2494386" cy="402395"/>
          </a:xfrm>
          <a:prstGeom prst="rect">
            <a:avLst/>
          </a:prstGeom>
        </p:spPr>
        <p:txBody>
          <a:bodyPr vert="horz" lIns="104239" tIns="52120" rIns="104239" bIns="521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2495" y="7005239"/>
            <a:ext cx="3385238" cy="402395"/>
          </a:xfrm>
          <a:prstGeom prst="rect">
            <a:avLst/>
          </a:prstGeom>
        </p:spPr>
        <p:txBody>
          <a:bodyPr vert="horz" lIns="104239" tIns="52120" rIns="104239" bIns="521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1328" y="7005239"/>
            <a:ext cx="2494386" cy="402395"/>
          </a:xfrm>
          <a:prstGeom prst="rect">
            <a:avLst/>
          </a:prstGeom>
        </p:spPr>
        <p:txBody>
          <a:bodyPr vert="horz" lIns="104239" tIns="52120" rIns="104239" bIns="521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403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901" indent="-390901" algn="l" defTabSz="104240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6953" indent="-325752" algn="l" defTabSz="1042403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005" indent="-260600" algn="l" defTabSz="104240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206" indent="-260600" algn="l" defTabSz="104240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407" indent="-260600" algn="l" defTabSz="104240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66608" indent="-260600" algn="l" defTabSz="104240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87813" indent="-260600" algn="l" defTabSz="104240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09014" indent="-260600" algn="l" defTabSz="104240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214" indent="-260600" algn="l" defTabSz="104240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201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403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606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807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007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209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8413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9614" algn="l" defTabSz="104240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3.jpeg"/><Relationship Id="rId12" Type="http://schemas.openxmlformats.org/officeDocument/2006/relationships/image" Target="../media/image5.svg"/><Relationship Id="rId2" Type="http://schemas.openxmlformats.org/officeDocument/2006/relationships/image" Target="../media/image1.png"/><Relationship Id="rId16" Type="http://schemas.microsoft.com/office/2007/relationships/hdphoto" Target="../media/hdphoto4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3.svg"/><Relationship Id="rId9" Type="http://schemas.openxmlformats.org/officeDocument/2006/relationships/image" Target="../media/image5.png"/><Relationship Id="rId1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raphic 8">
            <a:extLst>
              <a:ext uri="{FF2B5EF4-FFF2-40B4-BE49-F238E27FC236}">
                <a16:creationId xmlns="" xmlns:a16="http://schemas.microsoft.com/office/drawing/2014/main" id="{C9545F2A-6B36-48F4-9F15-94670C727778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100000" contrast="-60000"/>
                    </a14:imgEffect>
                  </a14:imgLayer>
                </a14:imgProps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4062714"/>
            <a:ext cx="6643868" cy="3495374"/>
          </a:xfrm>
          <a:prstGeom prst="rect">
            <a:avLst/>
          </a:prstGeom>
        </p:spPr>
      </p:pic>
      <p:sp>
        <p:nvSpPr>
          <p:cNvPr id="55" name="Прямоугольник с двумя скругленными соседними углами 54"/>
          <p:cNvSpPr/>
          <p:nvPr/>
        </p:nvSpPr>
        <p:spPr>
          <a:xfrm flipV="1">
            <a:off x="456760" y="2943003"/>
            <a:ext cx="2476982" cy="57487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FC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с двумя скругленными соседними углами 53"/>
          <p:cNvSpPr/>
          <p:nvPr/>
        </p:nvSpPr>
        <p:spPr>
          <a:xfrm flipV="1">
            <a:off x="2338251" y="3245983"/>
            <a:ext cx="2436581" cy="62503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15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35" y="0"/>
            <a:ext cx="2210765" cy="2915653"/>
          </a:xfrm>
          <a:prstGeom prst="leftArrow">
            <a:avLst>
              <a:gd name="adj1" fmla="val 100000"/>
              <a:gd name="adj2" fmla="val 18875"/>
            </a:avLst>
          </a:prstGeom>
          <a:noFill/>
          <a:ln w="76200">
            <a:solidFill>
              <a:srgbClr val="4FC6E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55839" y="2933960"/>
            <a:ext cx="2629381" cy="670828"/>
          </a:xfrm>
          <a:prstGeom prst="round2DiagRect">
            <a:avLst>
              <a:gd name="adj1" fmla="val 34471"/>
              <a:gd name="adj2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  На портале </a:t>
            </a:r>
          </a:p>
          <a:p>
            <a:pPr>
              <a:lnSpc>
                <a:spcPts val="15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     </a:t>
            </a:r>
            <a:r>
              <a:rPr lang="ru-RU" sz="2400" b="1" dirty="0" err="1" smtClean="0">
                <a:solidFill>
                  <a:schemeClr val="bg1"/>
                </a:solidFill>
              </a:rPr>
              <a:t>Госуслуг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xn--90aiqw4a4aq.xn--p1ai/sites/default/files/mfc_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09"/>
          <a:stretch/>
        </p:blipFill>
        <p:spPr bwMode="auto">
          <a:xfrm>
            <a:off x="1767213" y="0"/>
            <a:ext cx="3218994" cy="3237245"/>
          </a:xfrm>
          <a:prstGeom prst="leftArrow">
            <a:avLst>
              <a:gd name="adj1" fmla="val 100000"/>
              <a:gd name="adj2" fmla="val 19697"/>
            </a:avLst>
          </a:prstGeom>
          <a:noFill/>
          <a:ln w="76200">
            <a:solidFill>
              <a:srgbClr val="F15A2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2259873" y="3106313"/>
            <a:ext cx="1864350" cy="788372"/>
          </a:xfrm>
          <a:prstGeom prst="round2DiagRect">
            <a:avLst>
              <a:gd name="adj1" fmla="val 44824"/>
              <a:gd name="adj2" fmla="val 0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 МФЦ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2" name="Picture 6" descr="C:\Users\PC\Desktop\3НДФЛ\ЛК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434" y="0"/>
            <a:ext cx="4337538" cy="3516923"/>
          </a:xfrm>
          <a:prstGeom prst="leftArrow">
            <a:avLst>
              <a:gd name="adj1" fmla="val 100000"/>
              <a:gd name="adj2" fmla="val 13687"/>
            </a:avLst>
          </a:prstGeom>
          <a:noFill/>
          <a:ln w="76200">
            <a:solidFill>
              <a:srgbClr val="2DBDB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 rot="1025468">
            <a:off x="6334940" y="3308177"/>
            <a:ext cx="499092" cy="19440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32" tIns="49766" rIns="99532" bIns="49766" spcCol="0"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394" y="0"/>
            <a:ext cx="3838831" cy="3600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161365">
            <a:off x="6633762" y="1631"/>
            <a:ext cx="499092" cy="35691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32" tIns="49766" rIns="99532" bIns="49766" spcCol="0" rtlCol="0" anchor="ctr"/>
          <a:lstStyle/>
          <a:p>
            <a:pPr algn="ctr"/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3" b="18014"/>
          <a:stretch/>
        </p:blipFill>
        <p:spPr bwMode="auto">
          <a:xfrm rot="5400000">
            <a:off x="4730261" y="907447"/>
            <a:ext cx="3655415" cy="1840521"/>
          </a:xfrm>
          <a:prstGeom prst="flowChartOffpageConnector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Graphic 9">
            <a:extLst>
              <a:ext uri="{FF2B5EF4-FFF2-40B4-BE49-F238E27FC236}">
                <a16:creationId xmlns:a16="http://schemas.microsoft.com/office/drawing/2014/main" xmlns="" id="{1190B5BC-289C-480A-9F4B-8A49BF1CA8A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 r="67006"/>
          <a:stretch/>
        </p:blipFill>
        <p:spPr>
          <a:xfrm>
            <a:off x="9220278" y="117231"/>
            <a:ext cx="1158877" cy="1084552"/>
          </a:xfrm>
          <a:prstGeom prst="rect">
            <a:avLst/>
          </a:prstGeom>
        </p:spPr>
      </p:pic>
      <p:pic>
        <p:nvPicPr>
          <p:cNvPr id="2051" name="Рисунок 2050"/>
          <p:cNvPicPr>
            <a:picLocks noChangeAspect="1"/>
          </p:cNvPicPr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27" y="5570727"/>
            <a:ext cx="402104" cy="402104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31" y="5943046"/>
            <a:ext cx="402104" cy="402104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06" y="6278712"/>
            <a:ext cx="402104" cy="402104"/>
          </a:xfrm>
          <a:prstGeom prst="rect">
            <a:avLst/>
          </a:prstGeom>
        </p:spPr>
      </p:pic>
      <p:pic>
        <p:nvPicPr>
          <p:cNvPr id="1030" name="Picture 6" descr="C:\Users\PC\Desktop\3НДФЛ\Рисунок1.png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9959" b="100000" l="10000" r="100000">
                        <a14:backgroundMark x1="23448" y1="27801" x2="23448" y2="27801"/>
                        <a14:backgroundMark x1="12069" y1="27939" x2="12069" y2="27939"/>
                        <a14:backgroundMark x1="14598" y1="19087" x2="14598" y2="19087"/>
                        <a14:backgroundMark x1="17011" y1="15629" x2="17011" y2="15629"/>
                        <a14:backgroundMark x1="41954" y1="13278" x2="41954" y2="13278"/>
                        <a14:backgroundMark x1="22184" y1="20332" x2="22184" y2="203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501" y="2879198"/>
            <a:ext cx="5723724" cy="483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Прямоугольник с двумя скругленными соседними углами 2054"/>
          <p:cNvSpPr/>
          <p:nvPr/>
        </p:nvSpPr>
        <p:spPr>
          <a:xfrm flipV="1">
            <a:off x="3986297" y="3543556"/>
            <a:ext cx="2528892" cy="64818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DB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9" name="TextBox 2048"/>
          <p:cNvSpPr txBox="1"/>
          <p:nvPr/>
        </p:nvSpPr>
        <p:spPr>
          <a:xfrm>
            <a:off x="3865976" y="3502194"/>
            <a:ext cx="2717703" cy="688861"/>
          </a:xfrm>
          <a:prstGeom prst="round2DiagRect">
            <a:avLst>
              <a:gd name="adj1" fmla="val 50000"/>
              <a:gd name="adj2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ru-RU" sz="1800" b="1" dirty="0" smtClean="0">
                <a:solidFill>
                  <a:schemeClr val="bg1"/>
                </a:solidFill>
              </a:rPr>
              <a:t>В Личном кабинете налогоплательщика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31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3" b="18014"/>
          <a:stretch/>
        </p:blipFill>
        <p:spPr bwMode="auto">
          <a:xfrm rot="6484046">
            <a:off x="5682150" y="4204526"/>
            <a:ext cx="1886651" cy="371110"/>
          </a:xfrm>
          <a:prstGeom prst="flowChart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3" b="18014"/>
          <a:stretch/>
        </p:blipFill>
        <p:spPr bwMode="auto">
          <a:xfrm rot="15067052" flipV="1">
            <a:off x="5821942" y="3753837"/>
            <a:ext cx="1852304" cy="980296"/>
          </a:xfrm>
          <a:prstGeom prst="triangle">
            <a:avLst>
              <a:gd name="adj" fmla="val 8144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 rot="20452327">
            <a:off x="6218617" y="4636181"/>
            <a:ext cx="523353" cy="23379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32" tIns="49766" rIns="99532" bIns="49766" spcCol="0"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17727486">
            <a:off x="6198365" y="6985709"/>
            <a:ext cx="1001824" cy="4108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32" tIns="49766" rIns="99532" bIns="49766" spcCol="0"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09590" y="4341117"/>
            <a:ext cx="5973644" cy="1393166"/>
          </a:xfrm>
          <a:prstGeom prst="rect">
            <a:avLst/>
          </a:prstGeom>
          <a:noFill/>
        </p:spPr>
        <p:txBody>
          <a:bodyPr wrap="square" lIns="99532" tIns="49766" rIns="99532" bIns="49766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Представьте декларацию 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по форме </a:t>
            </a:r>
            <a:r>
              <a:rPr lang="ru-RU" sz="2800" b="1" dirty="0" smtClean="0">
                <a:solidFill>
                  <a:srgbClr val="D7192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3-НДФЛ удобным способом:</a:t>
            </a:r>
            <a:endParaRPr lang="ru-RU" sz="2800" b="1" dirty="0">
              <a:solidFill>
                <a:srgbClr val="D7192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083" y="5579508"/>
            <a:ext cx="66623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66B3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В Личном кабинете налогоплательщика</a:t>
            </a:r>
          </a:p>
          <a:p>
            <a:pPr lvl="0"/>
            <a:r>
              <a:rPr lang="ru-RU" sz="2400" dirty="0" smtClean="0">
                <a:solidFill>
                  <a:srgbClr val="0066B3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В ближайшем отделении МФЦ</a:t>
            </a:r>
          </a:p>
          <a:p>
            <a:pPr lvl="0"/>
            <a:r>
              <a:rPr lang="ru-RU" sz="2400" dirty="0" smtClean="0">
                <a:solidFill>
                  <a:srgbClr val="0066B3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На </a:t>
            </a:r>
            <a:r>
              <a:rPr lang="ru-RU" sz="2400" smtClean="0">
                <a:solidFill>
                  <a:srgbClr val="0066B3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Едином портале </a:t>
            </a:r>
            <a:r>
              <a:rPr lang="ru-RU" sz="2400" smtClean="0">
                <a:solidFill>
                  <a:srgbClr val="0066B3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государственных </a:t>
            </a:r>
            <a:r>
              <a:rPr lang="ru-RU" sz="2400" dirty="0" smtClean="0">
                <a:solidFill>
                  <a:srgbClr val="0066B3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и муниципальных услуг </a:t>
            </a:r>
            <a:endParaRPr lang="ru-RU" sz="2400" dirty="0">
              <a:solidFill>
                <a:srgbClr val="0066B3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056" name="TextBox 2055"/>
          <p:cNvSpPr txBox="1"/>
          <p:nvPr/>
        </p:nvSpPr>
        <p:spPr>
          <a:xfrm>
            <a:off x="6335483" y="1240972"/>
            <a:ext cx="2965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3-НДФЛ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7544744" y="1051943"/>
            <a:ext cx="2580570" cy="4050029"/>
          </a:xfrm>
          <a:prstGeom prst="rect">
            <a:avLst/>
          </a:prstGeom>
          <a:noFill/>
        </p:spPr>
        <p:txBody>
          <a:bodyPr vert="eaVert" wrap="square" lIns="99532" tIns="49766" rIns="99532" bIns="49766" rtlCol="0">
            <a:spAutoFit/>
          </a:bodyPr>
          <a:lstStyle/>
          <a:p>
            <a:pPr>
              <a:lnSpc>
                <a:spcPts val="4800"/>
              </a:lnSpc>
            </a:pPr>
            <a:r>
              <a:rPr lang="ru-RU" sz="2800" b="1" dirty="0" err="1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адежно</a:t>
            </a:r>
            <a:endParaRPr lang="ru-RU" sz="28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>
              <a:lnSpc>
                <a:spcPts val="4800"/>
              </a:lnSpc>
            </a:pPr>
            <a:r>
              <a:rPr lang="ru-RU" sz="2800" b="1" dirty="0" err="1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оступно</a:t>
            </a:r>
            <a:r>
              <a:rPr lang="ru-RU" sz="2800" b="1" dirty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ункционально</a:t>
            </a:r>
            <a:r>
              <a:rPr lang="ru-RU" sz="2800" b="1" dirty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</a:p>
          <a:p>
            <a:pPr>
              <a:lnSpc>
                <a:spcPts val="4800"/>
              </a:lnSpc>
            </a:pPr>
            <a:r>
              <a:rPr lang="ru-RU" sz="2800" b="1" dirty="0" err="1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егко</a:t>
            </a:r>
            <a:endParaRPr lang="ru-RU" sz="28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97954" y="1803321"/>
            <a:ext cx="411163" cy="2562716"/>
          </a:xfrm>
          <a:prstGeom prst="rect">
            <a:avLst/>
          </a:prstGeom>
          <a:noFill/>
        </p:spPr>
        <p:txBody>
          <a:bodyPr wrap="square" lIns="99532" tIns="49766" rIns="99532" bIns="49766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2DBDB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НДФЛ</a:t>
            </a:r>
            <a:endParaRPr lang="ru-RU" sz="4000" b="1" dirty="0">
              <a:solidFill>
                <a:srgbClr val="2DBDB6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48120" y="295373"/>
            <a:ext cx="65207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DCDDDE"/>
                </a:solidFill>
                <a:latin typeface="Bahnschrift Condensed" pitchFamily="34" charset="0"/>
              </a:rPr>
              <a:t>УФНС России </a:t>
            </a:r>
          </a:p>
          <a:p>
            <a:pPr algn="r"/>
            <a:r>
              <a:rPr lang="ru-RU" dirty="0" smtClean="0">
                <a:solidFill>
                  <a:srgbClr val="DCDDDE"/>
                </a:solidFill>
                <a:latin typeface="Bahnschrift Condensed" pitchFamily="34" charset="0"/>
              </a:rPr>
              <a:t>по Липецкой области</a:t>
            </a:r>
            <a:endParaRPr lang="ru-RU" dirty="0">
              <a:solidFill>
                <a:srgbClr val="DCDDDE"/>
              </a:solidFill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71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690225" cy="755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948" b="100000" l="65698" r="98256">
                        <a14:foregroundMark x1="93798" y1="97332" x2="93798" y2="97332"/>
                        <a14:foregroundMark x1="93314" y1="96442" x2="93314" y2="96442"/>
                        <a14:foregroundMark x1="94767" y1="99238" x2="94767" y2="99238"/>
                        <a14:backgroundMark x1="89729" y1="45870" x2="89729" y2="45870"/>
                        <a14:backgroundMark x1="91085" y1="47649" x2="91085" y2="47649"/>
                        <a14:backgroundMark x1="93411" y1="47903" x2="93411" y2="47903"/>
                        <a14:backgroundMark x1="92151" y1="45997" x2="92151" y2="459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100" t="42467"/>
          <a:stretch/>
        </p:blipFill>
        <p:spPr bwMode="auto">
          <a:xfrm>
            <a:off x="7213941" y="3744541"/>
            <a:ext cx="3033346" cy="381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Блок-схема: узел 1"/>
          <p:cNvSpPr/>
          <p:nvPr/>
        </p:nvSpPr>
        <p:spPr>
          <a:xfrm>
            <a:off x="419726" y="1364105"/>
            <a:ext cx="2833139" cy="2878112"/>
          </a:xfrm>
          <a:prstGeom prst="flowChartConnector">
            <a:avLst/>
          </a:prstGeom>
          <a:noFill/>
          <a:ln w="114300" cap="sq" cmpd="tri">
            <a:solidFill>
              <a:schemeClr val="bg1">
                <a:alpha val="72000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72127" y="1514006"/>
            <a:ext cx="2470877" cy="2548329"/>
          </a:xfrm>
          <a:prstGeom prst="flowChartConnector">
            <a:avLst/>
          </a:prstGeom>
          <a:noFill/>
          <a:ln w="114300" cap="sq" cmpd="tri">
            <a:solidFill>
              <a:srgbClr val="4FC6E0">
                <a:alpha val="72000"/>
              </a:srgb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689546" y="1768840"/>
            <a:ext cx="2263515" cy="2203555"/>
          </a:xfrm>
          <a:prstGeom prst="flowChartConnector">
            <a:avLst/>
          </a:prstGeom>
          <a:solidFill>
            <a:srgbClr val="4FC6E0">
              <a:alpha val="70000"/>
            </a:srgb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4835" y="2128604"/>
            <a:ext cx="3282845" cy="1168539"/>
          </a:xfrm>
          <a:prstGeom prst="flowChartConnector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ea typeface="Amiri" pitchFamily="2" charset="-78"/>
                <a:cs typeface="Amiri" pitchFamily="2" charset="-78"/>
              </a:rPr>
              <a:t>3-НДФЛ</a:t>
            </a:r>
            <a:endParaRPr lang="ru-RU" sz="4800" b="1" dirty="0">
              <a:solidFill>
                <a:schemeClr val="bg1"/>
              </a:solidFill>
              <a:ea typeface="Amiri" pitchFamily="2" charset="-78"/>
              <a:cs typeface="Amiri" pitchFamily="2" charset="-78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94" y="154926"/>
            <a:ext cx="1136052" cy="106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94085" y="177808"/>
            <a:ext cx="65207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CDDDE"/>
                </a:solidFill>
                <a:latin typeface="Bahnschrift Condensed" pitchFamily="34" charset="0"/>
              </a:rPr>
              <a:t>Управление Федеральной налоговой службы </a:t>
            </a:r>
          </a:p>
          <a:p>
            <a:r>
              <a:rPr lang="ru-RU" dirty="0" smtClean="0">
                <a:solidFill>
                  <a:srgbClr val="DCDDDE"/>
                </a:solidFill>
                <a:latin typeface="Bahnschrift Condensed" pitchFamily="34" charset="0"/>
              </a:rPr>
              <a:t>по Липецкой области</a:t>
            </a:r>
            <a:endParaRPr lang="ru-RU" dirty="0">
              <a:solidFill>
                <a:srgbClr val="DCDDDE"/>
              </a:solidFill>
              <a:latin typeface="Bahnschrift Condense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12271" y="806011"/>
            <a:ext cx="411163" cy="2254940"/>
          </a:xfrm>
          <a:prstGeom prst="rect">
            <a:avLst/>
          </a:prstGeom>
          <a:noFill/>
        </p:spPr>
        <p:txBody>
          <a:bodyPr wrap="square" lIns="99532" tIns="49766" rIns="99532" bIns="49766" rtlCol="0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2DBDB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НДФЛ</a:t>
            </a:r>
            <a:endParaRPr lang="ru-RU" sz="3500" b="1" dirty="0">
              <a:solidFill>
                <a:srgbClr val="2DBDB6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8017979" y="285721"/>
            <a:ext cx="2252852" cy="3300646"/>
          </a:xfrm>
          <a:prstGeom prst="rect">
            <a:avLst/>
          </a:prstGeom>
          <a:noFill/>
        </p:spPr>
        <p:txBody>
          <a:bodyPr vert="eaVert" wrap="square" lIns="99532" tIns="49766" rIns="99532" bIns="49766" rtlCol="0">
            <a:spAutoFit/>
          </a:bodyPr>
          <a:lstStyle/>
          <a:p>
            <a:pPr>
              <a:lnSpc>
                <a:spcPts val="4027"/>
              </a:lnSpc>
            </a:pPr>
            <a:r>
              <a:rPr lang="ru-RU" sz="3000" b="1" dirty="0" err="1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адежно</a:t>
            </a:r>
            <a:endParaRPr lang="ru-RU" sz="30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>
              <a:lnSpc>
                <a:spcPts val="4027"/>
              </a:lnSpc>
            </a:pPr>
            <a:r>
              <a:rPr lang="ru-RU" sz="3000" b="1" dirty="0" err="1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оступно</a:t>
            </a:r>
            <a:r>
              <a:rPr lang="ru-RU" sz="3000" b="1" dirty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3000" b="1" dirty="0" err="1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ункционально</a:t>
            </a:r>
            <a:r>
              <a:rPr lang="ru-RU" sz="3000" b="1" dirty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</a:p>
          <a:p>
            <a:pPr>
              <a:lnSpc>
                <a:spcPts val="4027"/>
              </a:lnSpc>
            </a:pPr>
            <a:r>
              <a:rPr lang="ru-RU" sz="3000" b="1" dirty="0" err="1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егко</a:t>
            </a:r>
            <a:endParaRPr lang="ru-RU" sz="30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3437747" y="1094281"/>
            <a:ext cx="1464037" cy="1501516"/>
          </a:xfrm>
          <a:prstGeom prst="flowChartConnector">
            <a:avLst/>
          </a:prstGeom>
          <a:noFill/>
          <a:ln w="114300" cap="sq" cmpd="tri">
            <a:solidFill>
              <a:schemeClr val="bg1">
                <a:alpha val="72000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572001" y="2398425"/>
            <a:ext cx="2188563" cy="2148592"/>
          </a:xfrm>
          <a:prstGeom prst="flowChartConnector">
            <a:avLst/>
          </a:prstGeom>
          <a:noFill/>
          <a:ln w="114300" cap="sq" cmpd="tri">
            <a:solidFill>
              <a:schemeClr val="bg1">
                <a:alpha val="72000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739390" y="2578308"/>
            <a:ext cx="1811312" cy="1768840"/>
          </a:xfrm>
          <a:prstGeom prst="flowChartConnector">
            <a:avLst/>
          </a:prstGeom>
          <a:noFill/>
          <a:ln>
            <a:solidFill>
              <a:srgbClr val="4FC6E0">
                <a:alpha val="5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582649" y="1214203"/>
            <a:ext cx="1199213" cy="1169234"/>
          </a:xfrm>
          <a:prstGeom prst="flowChartConnector">
            <a:avLst/>
          </a:prstGeom>
          <a:noFill/>
          <a:ln>
            <a:solidFill>
              <a:srgbClr val="4FC6E0">
                <a:alpha val="5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557" y="2668250"/>
            <a:ext cx="1557223" cy="1578860"/>
          </a:xfrm>
          <a:prstGeom prst="flowChartConnector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960" y="2842099"/>
            <a:ext cx="557796" cy="578415"/>
          </a:xfrm>
          <a:prstGeom prst="flowChartConnector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71774" y="345607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Личный кабинет налогоплательщика</a:t>
            </a:r>
            <a:endParaRPr lang="ru-RU" sz="1200" dirty="0">
              <a:solidFill>
                <a:schemeClr val="bg1"/>
              </a:solidFill>
            </a:endParaRPr>
          </a:p>
        </p:txBody>
      </p:sp>
      <p:grpSp>
        <p:nvGrpSpPr>
          <p:cNvPr id="2058" name="Группа 2057"/>
          <p:cNvGrpSpPr/>
          <p:nvPr/>
        </p:nvGrpSpPr>
        <p:grpSpPr>
          <a:xfrm>
            <a:off x="2799493" y="4348581"/>
            <a:ext cx="1681398" cy="1638925"/>
            <a:chOff x="2848131" y="3852471"/>
            <a:chExt cx="1681398" cy="1638925"/>
          </a:xfrm>
        </p:grpSpPr>
        <p:sp>
          <p:nvSpPr>
            <p:cNvPr id="13" name="Блок-схема: узел 12"/>
            <p:cNvSpPr/>
            <p:nvPr/>
          </p:nvSpPr>
          <p:spPr>
            <a:xfrm>
              <a:off x="2848131" y="3852471"/>
              <a:ext cx="1681398" cy="1638925"/>
            </a:xfrm>
            <a:prstGeom prst="flowChartConnector">
              <a:avLst/>
            </a:prstGeom>
            <a:noFill/>
            <a:ln w="114300" cap="sq" cmpd="tri">
              <a:solidFill>
                <a:schemeClr val="bg1">
                  <a:alpha val="72000"/>
                </a:schemeClr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2968052" y="4002374"/>
              <a:ext cx="1424065" cy="1334124"/>
            </a:xfrm>
            <a:prstGeom prst="flowChartConnector">
              <a:avLst/>
            </a:prstGeom>
            <a:noFill/>
            <a:ln>
              <a:solidFill>
                <a:srgbClr val="4FC6E0">
                  <a:alpha val="5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3942" y="4064208"/>
              <a:ext cx="1225684" cy="1188727"/>
            </a:xfrm>
            <a:prstGeom prst="flowChartConnector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" name="Picture 4" descr="https://static.tildacdn.com/tild3337-3963-4562-b934-393031653435/__2023-05-22_095016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3" t="17827" r="27610" b="20175"/>
          <a:stretch/>
        </p:blipFill>
        <p:spPr bwMode="auto">
          <a:xfrm>
            <a:off x="3662090" y="1270494"/>
            <a:ext cx="1016914" cy="1042196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Прямая со стрелкой 30"/>
          <p:cNvCxnSpPr/>
          <p:nvPr/>
        </p:nvCxnSpPr>
        <p:spPr>
          <a:xfrm>
            <a:off x="3385226" y="3044757"/>
            <a:ext cx="1089497" cy="54474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2626468" y="4173166"/>
            <a:ext cx="252919" cy="398834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2908570" y="1387813"/>
            <a:ext cx="570689" cy="285344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2" name="Прямоугольник 2061"/>
          <p:cNvSpPr/>
          <p:nvPr/>
        </p:nvSpPr>
        <p:spPr>
          <a:xfrm>
            <a:off x="0" y="5988428"/>
            <a:ext cx="75985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Представьте </a:t>
            </a:r>
            <a:r>
              <a:rPr lang="ru-RU" sz="3200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декларацию по форме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</a:p>
          <a:p>
            <a:pPr algn="ctr"/>
            <a:r>
              <a:rPr lang="ru-RU" sz="3200" b="1" dirty="0">
                <a:solidFill>
                  <a:srgbClr val="2DBDB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3-НДФЛ </a:t>
            </a:r>
            <a:r>
              <a:rPr lang="ru-RU" sz="3200" b="1" dirty="0" smtClean="0">
                <a:solidFill>
                  <a:srgbClr val="2DBDB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быстрыми и удобным способами</a:t>
            </a:r>
            <a:endParaRPr lang="ru-RU" sz="2800" dirty="0">
              <a:solidFill>
                <a:srgbClr val="2DBDB6"/>
              </a:solidFill>
            </a:endParaRPr>
          </a:p>
        </p:txBody>
      </p:sp>
      <p:sp>
        <p:nvSpPr>
          <p:cNvPr id="2063" name="Пирог 2062"/>
          <p:cNvSpPr/>
          <p:nvPr/>
        </p:nvSpPr>
        <p:spPr>
          <a:xfrm rot="6181325">
            <a:off x="8249862" y="5635294"/>
            <a:ext cx="692662" cy="570185"/>
          </a:xfrm>
          <a:prstGeom prst="pie">
            <a:avLst>
              <a:gd name="adj1" fmla="val 7433032"/>
              <a:gd name="adj2" fmla="val 12193013"/>
            </a:avLst>
          </a:prstGeom>
          <a:solidFill>
            <a:srgbClr val="92D05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27814" y="248195"/>
            <a:ext cx="2965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3-НДФЛ</a:t>
            </a:r>
          </a:p>
        </p:txBody>
      </p:sp>
    </p:spTree>
    <p:extLst>
      <p:ext uri="{BB962C8B-B14F-4D97-AF65-F5344CB8AC3E}">
        <p14:creationId xmlns:p14="http://schemas.microsoft.com/office/powerpoint/2010/main" val="36958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72</Words>
  <Application>Microsoft Office PowerPoint</Application>
  <PresentationFormat>Произвольный</PresentationFormat>
  <Paragraphs>28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 Unicode MS</vt:lpstr>
      <vt:lpstr>Meiryo UI</vt:lpstr>
      <vt:lpstr>Amiri</vt:lpstr>
      <vt:lpstr>Arial</vt:lpstr>
      <vt:lpstr>Bahnschrift Condensed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Ерышева Алина Андреевна</cp:lastModifiedBy>
  <cp:revision>38</cp:revision>
  <dcterms:created xsi:type="dcterms:W3CDTF">2023-08-02T08:55:17Z</dcterms:created>
  <dcterms:modified xsi:type="dcterms:W3CDTF">2023-08-07T11:05:52Z</dcterms:modified>
</cp:coreProperties>
</file>